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ink/ink4.xml" ContentType="application/inkml+xml"/>
  <Override PartName="/ppt/notesSlides/notesSlide1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7" r:id="rId2"/>
    <p:sldId id="330" r:id="rId3"/>
    <p:sldId id="350" r:id="rId4"/>
    <p:sldId id="332" r:id="rId5"/>
    <p:sldId id="262" r:id="rId6"/>
    <p:sldId id="323" r:id="rId7"/>
    <p:sldId id="338" r:id="rId8"/>
    <p:sldId id="331" r:id="rId9"/>
    <p:sldId id="325" r:id="rId10"/>
    <p:sldId id="326" r:id="rId11"/>
    <p:sldId id="328" r:id="rId12"/>
    <p:sldId id="327" r:id="rId13"/>
    <p:sldId id="337" r:id="rId14"/>
    <p:sldId id="329" r:id="rId15"/>
    <p:sldId id="266" r:id="rId16"/>
    <p:sldId id="267" r:id="rId17"/>
    <p:sldId id="268" r:id="rId18"/>
    <p:sldId id="269" r:id="rId19"/>
    <p:sldId id="339" r:id="rId20"/>
    <p:sldId id="270" r:id="rId21"/>
    <p:sldId id="271" r:id="rId22"/>
    <p:sldId id="272" r:id="rId23"/>
    <p:sldId id="273" r:id="rId24"/>
    <p:sldId id="274" r:id="rId25"/>
    <p:sldId id="333" r:id="rId26"/>
    <p:sldId id="334" r:id="rId27"/>
    <p:sldId id="275" r:id="rId28"/>
    <p:sldId id="277" r:id="rId29"/>
    <p:sldId id="279" r:id="rId30"/>
    <p:sldId id="280" r:id="rId31"/>
    <p:sldId id="278" r:id="rId32"/>
    <p:sldId id="284" r:id="rId33"/>
    <p:sldId id="285" r:id="rId34"/>
    <p:sldId id="286" r:id="rId35"/>
    <p:sldId id="287" r:id="rId36"/>
    <p:sldId id="288" r:id="rId37"/>
    <p:sldId id="289" r:id="rId38"/>
    <p:sldId id="343" r:id="rId39"/>
    <p:sldId id="344" r:id="rId40"/>
    <p:sldId id="351" r:id="rId41"/>
    <p:sldId id="340" r:id="rId42"/>
    <p:sldId id="342" r:id="rId43"/>
    <p:sldId id="341"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49" r:id="rId61"/>
    <p:sldId id="346" r:id="rId62"/>
    <p:sldId id="348" r:id="rId63"/>
    <p:sldId id="311" r:id="rId64"/>
    <p:sldId id="312" r:id="rId65"/>
    <p:sldId id="313" r:id="rId66"/>
    <p:sldId id="347" r:id="rId67"/>
    <p:sldId id="352" r:id="rId68"/>
    <p:sldId id="353" r:id="rId69"/>
    <p:sldId id="35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p:scale>
          <a:sx n="59" d="100"/>
          <a:sy n="59" d="100"/>
        </p:scale>
        <p:origin x="140" y="18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Platt" userId="1c30984b-98da-422c-b725-82260198612f" providerId="ADAL" clId="{AF5DEA70-446A-4D13-A9DE-677DAB41A72A}"/>
    <pc:docChg chg="undo custSel addSld delSld modSld sldOrd">
      <pc:chgData name="Darren Platt" userId="1c30984b-98da-422c-b725-82260198612f" providerId="ADAL" clId="{AF5DEA70-446A-4D13-A9DE-677DAB41A72A}" dt="2017-09-28T14:00:38.517" v="736"/>
      <pc:docMkLst>
        <pc:docMk/>
      </pc:docMkLst>
      <pc:sldChg chg="modSp">
        <pc:chgData name="Darren Platt" userId="1c30984b-98da-422c-b725-82260198612f" providerId="ADAL" clId="{AF5DEA70-446A-4D13-A9DE-677DAB41A72A}" dt="2017-09-28T00:31:08.994" v="671" actId="20577"/>
        <pc:sldMkLst>
          <pc:docMk/>
          <pc:sldMk cId="821261283" sldId="257"/>
        </pc:sldMkLst>
        <pc:spChg chg="mod">
          <ac:chgData name="Darren Platt" userId="1c30984b-98da-422c-b725-82260198612f" providerId="ADAL" clId="{AF5DEA70-446A-4D13-A9DE-677DAB41A72A}" dt="2017-09-28T00:31:08.994" v="671" actId="20577"/>
          <ac:spMkLst>
            <pc:docMk/>
            <pc:sldMk cId="821261283" sldId="257"/>
            <ac:spMk id="6" creationId="{25C43714-C09A-408E-B6A6-C81197D1ABFB}"/>
          </ac:spMkLst>
        </pc:spChg>
      </pc:sldChg>
      <pc:sldChg chg="del">
        <pc:chgData name="Darren Platt" userId="1c30984b-98da-422c-b725-82260198612f" providerId="ADAL" clId="{AF5DEA70-446A-4D13-A9DE-677DAB41A72A}" dt="2017-09-27T21:30:07.345" v="0" actId="2696"/>
        <pc:sldMkLst>
          <pc:docMk/>
          <pc:sldMk cId="649652265" sldId="260"/>
        </pc:sldMkLst>
      </pc:sldChg>
      <pc:sldChg chg="addSp delSp modSp ord">
        <pc:chgData name="Darren Platt" userId="1c30984b-98da-422c-b725-82260198612f" providerId="ADAL" clId="{AF5DEA70-446A-4D13-A9DE-677DAB41A72A}" dt="2017-09-28T13:36:56.236" v="676"/>
        <pc:sldMkLst>
          <pc:docMk/>
          <pc:sldMk cId="949763299" sldId="262"/>
        </pc:sldMkLst>
        <pc:spChg chg="mod">
          <ac:chgData name="Darren Platt" userId="1c30984b-98da-422c-b725-82260198612f" providerId="ADAL" clId="{AF5DEA70-446A-4D13-A9DE-677DAB41A72A}" dt="2017-09-27T23:04:13.927" v="627" actId="1076"/>
          <ac:spMkLst>
            <pc:docMk/>
            <pc:sldMk cId="949763299" sldId="262"/>
            <ac:spMk id="3" creationId="{789D415A-922A-4341-8B15-0D99DFFE2ED1}"/>
          </ac:spMkLst>
        </pc:spChg>
        <pc:spChg chg="mod">
          <ac:chgData name="Darren Platt" userId="1c30984b-98da-422c-b725-82260198612f" providerId="ADAL" clId="{AF5DEA70-446A-4D13-A9DE-677DAB41A72A}" dt="2017-09-27T23:02:37.840" v="583" actId="14100"/>
          <ac:spMkLst>
            <pc:docMk/>
            <pc:sldMk cId="949763299" sldId="262"/>
            <ac:spMk id="5" creationId="{00000000-0000-0000-0000-000000000000}"/>
          </ac:spMkLst>
        </pc:spChg>
        <pc:spChg chg="add del">
          <ac:chgData name="Darren Platt" userId="1c30984b-98da-422c-b725-82260198612f" providerId="ADAL" clId="{AF5DEA70-446A-4D13-A9DE-677DAB41A72A}" dt="2017-09-27T23:02:20.003" v="578"/>
          <ac:spMkLst>
            <pc:docMk/>
            <pc:sldMk cId="949763299" sldId="262"/>
            <ac:spMk id="8" creationId="{6E1BC9B1-DE02-41C6-9D98-D3BB9FF127CF}"/>
          </ac:spMkLst>
        </pc:spChg>
        <pc:spChg chg="mod">
          <ac:chgData name="Darren Platt" userId="1c30984b-98da-422c-b725-82260198612f" providerId="ADAL" clId="{AF5DEA70-446A-4D13-A9DE-677DAB41A72A}" dt="2017-09-27T23:02:37.840" v="583" actId="14100"/>
          <ac:spMkLst>
            <pc:docMk/>
            <pc:sldMk cId="949763299" sldId="262"/>
            <ac:spMk id="10" creationId="{00000000-0000-0000-0000-000000000000}"/>
          </ac:spMkLst>
        </pc:spChg>
        <pc:spChg chg="add del mod">
          <ac:chgData name="Darren Platt" userId="1c30984b-98da-422c-b725-82260198612f" providerId="ADAL" clId="{AF5DEA70-446A-4D13-A9DE-677DAB41A72A}" dt="2017-09-27T23:03:08.212" v="616" actId="478"/>
          <ac:spMkLst>
            <pc:docMk/>
            <pc:sldMk cId="949763299" sldId="262"/>
            <ac:spMk id="11" creationId="{30E74F5C-8702-46B1-9D40-345A8488E275}"/>
          </ac:spMkLst>
        </pc:spChg>
        <pc:spChg chg="add mod">
          <ac:chgData name="Darren Platt" userId="1c30984b-98da-422c-b725-82260198612f" providerId="ADAL" clId="{AF5DEA70-446A-4D13-A9DE-677DAB41A72A}" dt="2017-09-27T23:04:03.529" v="626" actId="20577"/>
          <ac:spMkLst>
            <pc:docMk/>
            <pc:sldMk cId="949763299" sldId="262"/>
            <ac:spMk id="56" creationId="{425822FA-D948-4C8B-AA8F-8C2AAFBB7929}"/>
          </ac:spMkLst>
        </pc:spChg>
        <pc:spChg chg="mod">
          <ac:chgData name="Darren Platt" userId="1c30984b-98da-422c-b725-82260198612f" providerId="ADAL" clId="{AF5DEA70-446A-4D13-A9DE-677DAB41A72A}" dt="2017-09-27T23:02:37.840" v="583" actId="14100"/>
          <ac:spMkLst>
            <pc:docMk/>
            <pc:sldMk cId="949763299" sldId="262"/>
            <ac:spMk id="5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4"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5"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6"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7"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7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8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90"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92"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9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08"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48"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49"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50"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51"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52"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63"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71"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72"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73" creationId="{00000000-0000-0000-0000-000000000000}"/>
          </ac:spMkLst>
        </pc:spChg>
        <pc:spChg chg="mod">
          <ac:chgData name="Darren Platt" userId="1c30984b-98da-422c-b725-82260198612f" providerId="ADAL" clId="{AF5DEA70-446A-4D13-A9DE-677DAB41A72A}" dt="2017-09-27T23:02:37.840" v="583" actId="14100"/>
          <ac:spMkLst>
            <pc:docMk/>
            <pc:sldMk cId="949763299" sldId="262"/>
            <ac:spMk id="174" creationId="{00000000-0000-0000-0000-000000000000}"/>
          </ac:spMkLst>
        </pc:spChg>
        <pc:grpChg chg="mod">
          <ac:chgData name="Darren Platt" userId="1c30984b-98da-422c-b725-82260198612f" providerId="ADAL" clId="{AF5DEA70-446A-4D13-A9DE-677DAB41A72A}" dt="2017-09-27T23:02:37.840" v="583" actId="14100"/>
          <ac:grpSpMkLst>
            <pc:docMk/>
            <pc:sldMk cId="949763299" sldId="262"/>
            <ac:grpSpMk id="2" creationId="{00000000-0000-0000-0000-000000000000}"/>
          </ac:grpSpMkLst>
        </pc:grpChg>
        <pc:grpChg chg="mod">
          <ac:chgData name="Darren Platt" userId="1c30984b-98da-422c-b725-82260198612f" providerId="ADAL" clId="{AF5DEA70-446A-4D13-A9DE-677DAB41A72A}" dt="2017-09-27T23:02:37.840" v="583" actId="14100"/>
          <ac:grpSpMkLst>
            <pc:docMk/>
            <pc:sldMk cId="949763299" sldId="262"/>
            <ac:grpSpMk id="6" creationId="{00000000-0000-0000-0000-000000000000}"/>
          </ac:grpSpMkLst>
        </pc:grpChg>
        <pc:grpChg chg="mod">
          <ac:chgData name="Darren Platt" userId="1c30984b-98da-422c-b725-82260198612f" providerId="ADAL" clId="{AF5DEA70-446A-4D13-A9DE-677DAB41A72A}" dt="2017-09-27T23:02:37.840" v="583" actId="14100"/>
          <ac:grpSpMkLst>
            <pc:docMk/>
            <pc:sldMk cId="949763299" sldId="262"/>
            <ac:grpSpMk id="255" creationId="{00000000-0000-0000-0000-000000000000}"/>
          </ac:grpSpMkLst>
        </pc:grpChg>
        <pc:picChg chg="mod">
          <ac:chgData name="Darren Platt" userId="1c30984b-98da-422c-b725-82260198612f" providerId="ADAL" clId="{AF5DEA70-446A-4D13-A9DE-677DAB41A72A}" dt="2017-09-27T23:02:37.840" v="583" actId="14100"/>
          <ac:picMkLst>
            <pc:docMk/>
            <pc:sldMk cId="949763299" sldId="262"/>
            <ac:picMk id="72"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91"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111"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19"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70"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75"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77"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82" creationId="{00000000-0000-0000-0000-000000000000}"/>
          </ac:picMkLst>
        </pc:picChg>
        <pc:picChg chg="mod">
          <ac:chgData name="Darren Platt" userId="1c30984b-98da-422c-b725-82260198612f" providerId="ADAL" clId="{AF5DEA70-446A-4D13-A9DE-677DAB41A72A}" dt="2017-09-27T23:02:37.840" v="583" actId="14100"/>
          <ac:picMkLst>
            <pc:docMk/>
            <pc:sldMk cId="949763299" sldId="262"/>
            <ac:picMk id="283" creationId="{00000000-0000-0000-0000-000000000000}"/>
          </ac:picMkLst>
        </pc:picChg>
        <pc:cxnChg chg="mod">
          <ac:chgData name="Darren Platt" userId="1c30984b-98da-422c-b725-82260198612f" providerId="ADAL" clId="{AF5DEA70-446A-4D13-A9DE-677DAB41A72A}" dt="2017-09-27T23:02:37.840" v="583" actId="14100"/>
          <ac:cxnSpMkLst>
            <pc:docMk/>
            <pc:sldMk cId="949763299" sldId="262"/>
            <ac:cxnSpMk id="9" creationId="{00000000-0000-0000-0000-000000000000}"/>
          </ac:cxnSpMkLst>
        </pc:cxnChg>
        <pc:cxnChg chg="mod">
          <ac:chgData name="Darren Platt" userId="1c30984b-98da-422c-b725-82260198612f" providerId="ADAL" clId="{AF5DEA70-446A-4D13-A9DE-677DAB41A72A}" dt="2017-09-27T23:02:37.840" v="583" actId="14100"/>
          <ac:cxnSpMkLst>
            <pc:docMk/>
            <pc:sldMk cId="949763299" sldId="262"/>
            <ac:cxnSpMk id="179" creationId="{00000000-0000-0000-0000-000000000000}"/>
          </ac:cxnSpMkLst>
        </pc:cxnChg>
        <pc:cxnChg chg="mod">
          <ac:chgData name="Darren Platt" userId="1c30984b-98da-422c-b725-82260198612f" providerId="ADAL" clId="{AF5DEA70-446A-4D13-A9DE-677DAB41A72A}" dt="2017-09-27T23:02:37.840" v="583" actId="14100"/>
          <ac:cxnSpMkLst>
            <pc:docMk/>
            <pc:sldMk cId="949763299" sldId="262"/>
            <ac:cxnSpMk id="180" creationId="{00000000-0000-0000-0000-000000000000}"/>
          </ac:cxnSpMkLst>
        </pc:cxnChg>
        <pc:cxnChg chg="mod">
          <ac:chgData name="Darren Platt" userId="1c30984b-98da-422c-b725-82260198612f" providerId="ADAL" clId="{AF5DEA70-446A-4D13-A9DE-677DAB41A72A}" dt="2017-09-27T23:02:37.840" v="583" actId="14100"/>
          <ac:cxnSpMkLst>
            <pc:docMk/>
            <pc:sldMk cId="949763299" sldId="262"/>
            <ac:cxnSpMk id="181" creationId="{00000000-0000-0000-0000-000000000000}"/>
          </ac:cxnSpMkLst>
        </pc:cxnChg>
        <pc:cxnChg chg="mod">
          <ac:chgData name="Darren Platt" userId="1c30984b-98da-422c-b725-82260198612f" providerId="ADAL" clId="{AF5DEA70-446A-4D13-A9DE-677DAB41A72A}" dt="2017-09-27T23:02:37.840" v="583" actId="14100"/>
          <ac:cxnSpMkLst>
            <pc:docMk/>
            <pc:sldMk cId="949763299" sldId="262"/>
            <ac:cxnSpMk id="182" creationId="{00000000-0000-0000-0000-000000000000}"/>
          </ac:cxnSpMkLst>
        </pc:cxnChg>
      </pc:sldChg>
      <pc:sldChg chg="modAnim">
        <pc:chgData name="Darren Platt" userId="1c30984b-98da-422c-b725-82260198612f" providerId="ADAL" clId="{AF5DEA70-446A-4D13-A9DE-677DAB41A72A}" dt="2017-09-28T00:44:27.526" v="675"/>
        <pc:sldMkLst>
          <pc:docMk/>
          <pc:sldMk cId="2557286365" sldId="272"/>
        </pc:sldMkLst>
      </pc:sldChg>
      <pc:sldChg chg="addSp modSp">
        <pc:chgData name="Darren Platt" userId="1c30984b-98da-422c-b725-82260198612f" providerId="ADAL" clId="{AF5DEA70-446A-4D13-A9DE-677DAB41A72A}" dt="2017-09-27T21:31:31.442" v="108" actId="20577"/>
        <pc:sldMkLst>
          <pc:docMk/>
          <pc:sldMk cId="2158668585" sldId="273"/>
        </pc:sldMkLst>
        <pc:spChg chg="add mod">
          <ac:chgData name="Darren Platt" userId="1c30984b-98da-422c-b725-82260198612f" providerId="ADAL" clId="{AF5DEA70-446A-4D13-A9DE-677DAB41A72A}" dt="2017-09-27T21:31:31.442" v="108" actId="20577"/>
          <ac:spMkLst>
            <pc:docMk/>
            <pc:sldMk cId="2158668585" sldId="273"/>
            <ac:spMk id="2" creationId="{639103B9-DEBD-4537-B632-B12905564ADB}"/>
          </ac:spMkLst>
        </pc:spChg>
      </pc:sldChg>
      <pc:sldChg chg="addSp modSp">
        <pc:chgData name="Darren Platt" userId="1c30984b-98da-422c-b725-82260198612f" providerId="ADAL" clId="{AF5DEA70-446A-4D13-A9DE-677DAB41A72A}" dt="2017-09-27T21:34:47.710" v="361" actId="20577"/>
        <pc:sldMkLst>
          <pc:docMk/>
          <pc:sldMk cId="437116421" sldId="277"/>
        </pc:sldMkLst>
        <pc:spChg chg="add mod">
          <ac:chgData name="Darren Platt" userId="1c30984b-98da-422c-b725-82260198612f" providerId="ADAL" clId="{AF5DEA70-446A-4D13-A9DE-677DAB41A72A}" dt="2017-09-27T21:34:47.710" v="361" actId="20577"/>
          <ac:spMkLst>
            <pc:docMk/>
            <pc:sldMk cId="437116421" sldId="277"/>
            <ac:spMk id="3" creationId="{D0C48D83-95ED-40C1-B20C-E0B5ACA707EE}"/>
          </ac:spMkLst>
        </pc:spChg>
      </pc:sldChg>
      <pc:sldChg chg="modSp ord">
        <pc:chgData name="Darren Platt" userId="1c30984b-98da-422c-b725-82260198612f" providerId="ADAL" clId="{AF5DEA70-446A-4D13-A9DE-677DAB41A72A}" dt="2017-09-28T13:46:05.600" v="730" actId="20577"/>
        <pc:sldMkLst>
          <pc:docMk/>
          <pc:sldMk cId="3899169827" sldId="278"/>
        </pc:sldMkLst>
        <pc:spChg chg="mod">
          <ac:chgData name="Darren Platt" userId="1c30984b-98da-422c-b725-82260198612f" providerId="ADAL" clId="{AF5DEA70-446A-4D13-A9DE-677DAB41A72A}" dt="2017-09-28T13:46:05.600" v="730" actId="20577"/>
          <ac:spMkLst>
            <pc:docMk/>
            <pc:sldMk cId="3899169827" sldId="278"/>
            <ac:spMk id="2" creationId="{00000000-0000-0000-0000-000000000000}"/>
          </ac:spMkLst>
        </pc:spChg>
      </pc:sldChg>
      <pc:sldChg chg="modSp modAnim">
        <pc:chgData name="Darren Platt" userId="1c30984b-98da-422c-b725-82260198612f" providerId="ADAL" clId="{AF5DEA70-446A-4D13-A9DE-677DAB41A72A}" dt="2017-09-28T13:43:50.465" v="694"/>
        <pc:sldMkLst>
          <pc:docMk/>
          <pc:sldMk cId="720509157" sldId="280"/>
        </pc:sldMkLst>
        <pc:spChg chg="mod">
          <ac:chgData name="Darren Platt" userId="1c30984b-98da-422c-b725-82260198612f" providerId="ADAL" clId="{AF5DEA70-446A-4D13-A9DE-677DAB41A72A}" dt="2017-09-28T13:43:28.683" v="693" actId="20577"/>
          <ac:spMkLst>
            <pc:docMk/>
            <pc:sldMk cId="720509157" sldId="280"/>
            <ac:spMk id="20" creationId="{00000000-0000-0000-0000-000000000000}"/>
          </ac:spMkLst>
        </pc:spChg>
      </pc:sldChg>
      <pc:sldChg chg="del">
        <pc:chgData name="Darren Platt" userId="1c30984b-98da-422c-b725-82260198612f" providerId="ADAL" clId="{AF5DEA70-446A-4D13-A9DE-677DAB41A72A}" dt="2017-09-28T13:44:30.909" v="696" actId="2696"/>
        <pc:sldMkLst>
          <pc:docMk/>
          <pc:sldMk cId="1158351432" sldId="281"/>
        </pc:sldMkLst>
      </pc:sldChg>
      <pc:sldChg chg="del">
        <pc:chgData name="Darren Platt" userId="1c30984b-98da-422c-b725-82260198612f" providerId="ADAL" clId="{AF5DEA70-446A-4D13-A9DE-677DAB41A72A}" dt="2017-09-28T13:44:30.897" v="695" actId="2696"/>
        <pc:sldMkLst>
          <pc:docMk/>
          <pc:sldMk cId="3064935870" sldId="282"/>
        </pc:sldMkLst>
      </pc:sldChg>
      <pc:sldChg chg="addSp modSp">
        <pc:chgData name="Darren Platt" userId="1c30984b-98da-422c-b725-82260198612f" providerId="ADAL" clId="{AF5DEA70-446A-4D13-A9DE-677DAB41A72A}" dt="2017-09-27T21:37:06.263" v="373" actId="1076"/>
        <pc:sldMkLst>
          <pc:docMk/>
          <pc:sldMk cId="3311362813" sldId="285"/>
        </pc:sldMkLst>
        <pc:spChg chg="add mod">
          <ac:chgData name="Darren Platt" userId="1c30984b-98da-422c-b725-82260198612f" providerId="ADAL" clId="{AF5DEA70-446A-4D13-A9DE-677DAB41A72A}" dt="2017-09-27T21:36:42.736" v="370" actId="27636"/>
          <ac:spMkLst>
            <pc:docMk/>
            <pc:sldMk cId="3311362813" sldId="285"/>
            <ac:spMk id="8" creationId="{14E83E69-7B66-4B07-852E-1A152FA5EB52}"/>
          </ac:spMkLst>
        </pc:spChg>
        <pc:picChg chg="add mod">
          <ac:chgData name="Darren Platt" userId="1c30984b-98da-422c-b725-82260198612f" providerId="ADAL" clId="{AF5DEA70-446A-4D13-A9DE-677DAB41A72A}" dt="2017-09-27T21:37:06.263" v="373" actId="1076"/>
          <ac:picMkLst>
            <pc:docMk/>
            <pc:sldMk cId="3311362813" sldId="285"/>
            <ac:picMk id="6" creationId="{91F01DE8-4816-43F5-9CBB-7CF3B5A7EE30}"/>
          </ac:picMkLst>
        </pc:picChg>
      </pc:sldChg>
      <pc:sldChg chg="addSp modSp">
        <pc:chgData name="Darren Platt" userId="1c30984b-98da-422c-b725-82260198612f" providerId="ADAL" clId="{AF5DEA70-446A-4D13-A9DE-677DAB41A72A}" dt="2017-09-27T21:45:23.711" v="450" actId="1076"/>
        <pc:sldMkLst>
          <pc:docMk/>
          <pc:sldMk cId="2228938578" sldId="286"/>
        </pc:sldMkLst>
        <pc:spChg chg="add mod">
          <ac:chgData name="Darren Platt" userId="1c30984b-98da-422c-b725-82260198612f" providerId="ADAL" clId="{AF5DEA70-446A-4D13-A9DE-677DAB41A72A}" dt="2017-09-27T21:41:49.230" v="405" actId="1076"/>
          <ac:spMkLst>
            <pc:docMk/>
            <pc:sldMk cId="2228938578" sldId="286"/>
            <ac:spMk id="16" creationId="{A063A451-B02B-4162-9CEC-66F6396D3C96}"/>
          </ac:spMkLst>
        </pc:spChg>
        <pc:spChg chg="add mod">
          <ac:chgData name="Darren Platt" userId="1c30984b-98da-422c-b725-82260198612f" providerId="ADAL" clId="{AF5DEA70-446A-4D13-A9DE-677DAB41A72A}" dt="2017-09-27T21:41:05.166" v="397" actId="1076"/>
          <ac:spMkLst>
            <pc:docMk/>
            <pc:sldMk cId="2228938578" sldId="286"/>
            <ac:spMk id="17" creationId="{DC8922BF-0451-43AA-89A0-E9F1570E642D}"/>
          </ac:spMkLst>
        </pc:spChg>
        <pc:spChg chg="add mod">
          <ac:chgData name="Darren Platt" userId="1c30984b-98da-422c-b725-82260198612f" providerId="ADAL" clId="{AF5DEA70-446A-4D13-A9DE-677DAB41A72A}" dt="2017-09-27T21:41:44.143" v="403" actId="14100"/>
          <ac:spMkLst>
            <pc:docMk/>
            <pc:sldMk cId="2228938578" sldId="286"/>
            <ac:spMk id="18" creationId="{A85F9F64-0B18-44D4-A674-36DD8396C059}"/>
          </ac:spMkLst>
        </pc:spChg>
        <pc:spChg chg="add mod">
          <ac:chgData name="Darren Platt" userId="1c30984b-98da-422c-b725-82260198612f" providerId="ADAL" clId="{AF5DEA70-446A-4D13-A9DE-677DAB41A72A}" dt="2017-09-27T21:40:56.315" v="396" actId="20577"/>
          <ac:spMkLst>
            <pc:docMk/>
            <pc:sldMk cId="2228938578" sldId="286"/>
            <ac:spMk id="80" creationId="{4CEFC9B3-0C2B-45AB-BCD1-B8725FAC758B}"/>
          </ac:spMkLst>
        </pc:spChg>
        <pc:spChg chg="add mod">
          <ac:chgData name="Darren Platt" userId="1c30984b-98da-422c-b725-82260198612f" providerId="ADAL" clId="{AF5DEA70-446A-4D13-A9DE-677DAB41A72A}" dt="2017-09-27T21:41:41.831" v="402" actId="14100"/>
          <ac:spMkLst>
            <pc:docMk/>
            <pc:sldMk cId="2228938578" sldId="286"/>
            <ac:spMk id="81" creationId="{41C4F7F6-A7A7-4E56-AD07-4416F956B497}"/>
          </ac:spMkLst>
        </pc:spChg>
        <pc:spChg chg="add mod">
          <ac:chgData name="Darren Platt" userId="1c30984b-98da-422c-b725-82260198612f" providerId="ADAL" clId="{AF5DEA70-446A-4D13-A9DE-677DAB41A72A}" dt="2017-09-27T21:45:05.446" v="448" actId="1076"/>
          <ac:spMkLst>
            <pc:docMk/>
            <pc:sldMk cId="2228938578" sldId="286"/>
            <ac:spMk id="83" creationId="{F0207F9E-4042-48CA-AA80-984FB45E4ED3}"/>
          </ac:spMkLst>
        </pc:spChg>
        <pc:spChg chg="add mod">
          <ac:chgData name="Darren Platt" userId="1c30984b-98da-422c-b725-82260198612f" providerId="ADAL" clId="{AF5DEA70-446A-4D13-A9DE-677DAB41A72A}" dt="2017-09-27T21:41:48.624" v="404" actId="1076"/>
          <ac:spMkLst>
            <pc:docMk/>
            <pc:sldMk cId="2228938578" sldId="286"/>
            <ac:spMk id="84" creationId="{743BC1BA-51BB-4C7E-9023-E236F4111A46}"/>
          </ac:spMkLst>
        </pc:spChg>
        <pc:spChg chg="add mod">
          <ac:chgData name="Darren Platt" userId="1c30984b-98da-422c-b725-82260198612f" providerId="ADAL" clId="{AF5DEA70-446A-4D13-A9DE-677DAB41A72A}" dt="2017-09-27T21:42:27.071" v="447" actId="1076"/>
          <ac:spMkLst>
            <pc:docMk/>
            <pc:sldMk cId="2228938578" sldId="286"/>
            <ac:spMk id="86" creationId="{81A2EA01-00F4-4681-B147-C5E90965F2FB}"/>
          </ac:spMkLst>
        </pc:spChg>
        <pc:spChg chg="add mod">
          <ac:chgData name="Darren Platt" userId="1c30984b-98da-422c-b725-82260198612f" providerId="ADAL" clId="{AF5DEA70-446A-4D13-A9DE-677DAB41A72A}" dt="2017-09-27T21:42:27.071" v="447" actId="1076"/>
          <ac:spMkLst>
            <pc:docMk/>
            <pc:sldMk cId="2228938578" sldId="286"/>
            <ac:spMk id="87" creationId="{2601A591-E762-4B8F-9CD2-99DB000BC111}"/>
          </ac:spMkLst>
        </pc:spChg>
        <pc:spChg chg="add mod">
          <ac:chgData name="Darren Platt" userId="1c30984b-98da-422c-b725-82260198612f" providerId="ADAL" clId="{AF5DEA70-446A-4D13-A9DE-677DAB41A72A}" dt="2017-09-27T21:45:23.711" v="450" actId="1076"/>
          <ac:spMkLst>
            <pc:docMk/>
            <pc:sldMk cId="2228938578" sldId="286"/>
            <ac:spMk id="90" creationId="{9CEE1F4C-C480-4A0C-81EF-80A734E90080}"/>
          </ac:spMkLst>
        </pc:spChg>
      </pc:sldChg>
      <pc:sldChg chg="modSp">
        <pc:chgData name="Darren Platt" userId="1c30984b-98da-422c-b725-82260198612f" providerId="ADAL" clId="{AF5DEA70-446A-4D13-A9DE-677DAB41A72A}" dt="2017-09-27T21:56:41.596" v="461" actId="14100"/>
        <pc:sldMkLst>
          <pc:docMk/>
          <pc:sldMk cId="81519506" sldId="295"/>
        </pc:sldMkLst>
        <pc:spChg chg="mod">
          <ac:chgData name="Darren Platt" userId="1c30984b-98da-422c-b725-82260198612f" providerId="ADAL" clId="{AF5DEA70-446A-4D13-A9DE-677DAB41A72A}" dt="2017-09-27T21:56:41.596" v="461" actId="14100"/>
          <ac:spMkLst>
            <pc:docMk/>
            <pc:sldMk cId="81519506" sldId="295"/>
            <ac:spMk id="4" creationId="{00000000-0000-0000-0000-000000000000}"/>
          </ac:spMkLst>
        </pc:spChg>
      </pc:sldChg>
      <pc:sldChg chg="modSp">
        <pc:chgData name="Darren Platt" userId="1c30984b-98da-422c-b725-82260198612f" providerId="ADAL" clId="{AF5DEA70-446A-4D13-A9DE-677DAB41A72A}" dt="2017-09-27T22:34:38.550" v="535" actId="20577"/>
        <pc:sldMkLst>
          <pc:docMk/>
          <pc:sldMk cId="1699662402" sldId="300"/>
        </pc:sldMkLst>
        <pc:spChg chg="mod">
          <ac:chgData name="Darren Platt" userId="1c30984b-98da-422c-b725-82260198612f" providerId="ADAL" clId="{AF5DEA70-446A-4D13-A9DE-677DAB41A72A}" dt="2017-09-27T22:34:38.550" v="535" actId="20577"/>
          <ac:spMkLst>
            <pc:docMk/>
            <pc:sldMk cId="1699662402" sldId="300"/>
            <ac:spMk id="3" creationId="{00000000-0000-0000-0000-000000000000}"/>
          </ac:spMkLst>
        </pc:spChg>
      </pc:sldChg>
      <pc:sldChg chg="modSp">
        <pc:chgData name="Darren Platt" userId="1c30984b-98da-422c-b725-82260198612f" providerId="ADAL" clId="{AF5DEA70-446A-4D13-A9DE-677DAB41A72A}" dt="2017-09-27T22:34:56.680" v="543" actId="20577"/>
        <pc:sldMkLst>
          <pc:docMk/>
          <pc:sldMk cId="2901989289" sldId="301"/>
        </pc:sldMkLst>
        <pc:spChg chg="mod">
          <ac:chgData name="Darren Platt" userId="1c30984b-98da-422c-b725-82260198612f" providerId="ADAL" clId="{AF5DEA70-446A-4D13-A9DE-677DAB41A72A}" dt="2017-09-27T22:34:56.680" v="543" actId="20577"/>
          <ac:spMkLst>
            <pc:docMk/>
            <pc:sldMk cId="2901989289" sldId="301"/>
            <ac:spMk id="2" creationId="{00000000-0000-0000-0000-000000000000}"/>
          </ac:spMkLst>
        </pc:spChg>
      </pc:sldChg>
      <pc:sldChg chg="modSp">
        <pc:chgData name="Darren Platt" userId="1c30984b-98da-422c-b725-82260198612f" providerId="ADAL" clId="{AF5DEA70-446A-4D13-A9DE-677DAB41A72A}" dt="2017-09-27T21:55:13.911" v="460" actId="27636"/>
        <pc:sldMkLst>
          <pc:docMk/>
          <pc:sldMk cId="4168371394" sldId="302"/>
        </pc:sldMkLst>
        <pc:spChg chg="mod">
          <ac:chgData name="Darren Platt" userId="1c30984b-98da-422c-b725-82260198612f" providerId="ADAL" clId="{AF5DEA70-446A-4D13-A9DE-677DAB41A72A}" dt="2017-09-27T21:55:13.911" v="460" actId="27636"/>
          <ac:spMkLst>
            <pc:docMk/>
            <pc:sldMk cId="4168371394" sldId="302"/>
            <ac:spMk id="2" creationId="{00000000-0000-0000-0000-000000000000}"/>
          </ac:spMkLst>
        </pc:spChg>
      </pc:sldChg>
      <pc:sldChg chg="addSp delSp modAnim">
        <pc:chgData name="Darren Platt" userId="1c30984b-98da-422c-b725-82260198612f" providerId="ADAL" clId="{AF5DEA70-446A-4D13-A9DE-677DAB41A72A}" dt="2017-09-28T14:00:38.517" v="736"/>
        <pc:sldMkLst>
          <pc:docMk/>
          <pc:sldMk cId="3514614343" sldId="325"/>
        </pc:sldMkLst>
        <pc:spChg chg="add del">
          <ac:chgData name="Darren Platt" userId="1c30984b-98da-422c-b725-82260198612f" providerId="ADAL" clId="{AF5DEA70-446A-4D13-A9DE-677DAB41A72A}" dt="2017-09-28T14:00:18.602" v="734" actId="478"/>
          <ac:spMkLst>
            <pc:docMk/>
            <pc:sldMk cId="3514614343" sldId="325"/>
            <ac:spMk id="12" creationId="{D3B09EE1-B52D-49C6-9528-0FB4591A039D}"/>
          </ac:spMkLst>
        </pc:spChg>
      </pc:sldChg>
      <pc:sldChg chg="addSp modSp">
        <pc:chgData name="Darren Platt" userId="1c30984b-98da-422c-b725-82260198612f" providerId="ADAL" clId="{AF5DEA70-446A-4D13-A9DE-677DAB41A72A}" dt="2017-09-28T00:32:11.568" v="674" actId="20577"/>
        <pc:sldMkLst>
          <pc:docMk/>
          <pc:sldMk cId="940136159" sldId="330"/>
        </pc:sldMkLst>
        <pc:spChg chg="mod">
          <ac:chgData name="Darren Platt" userId="1c30984b-98da-422c-b725-82260198612f" providerId="ADAL" clId="{AF5DEA70-446A-4D13-A9DE-677DAB41A72A}" dt="2017-09-27T21:30:21.023" v="8" actId="20577"/>
          <ac:spMkLst>
            <pc:docMk/>
            <pc:sldMk cId="940136159" sldId="330"/>
            <ac:spMk id="3" creationId="{455A781E-92DC-4E12-B5BB-4E9E994E4ABD}"/>
          </ac:spMkLst>
        </pc:spChg>
        <pc:spChg chg="add mod">
          <ac:chgData name="Darren Platt" userId="1c30984b-98da-422c-b725-82260198612f" providerId="ADAL" clId="{AF5DEA70-446A-4D13-A9DE-677DAB41A72A}" dt="2017-09-28T00:32:11.568" v="674" actId="20577"/>
          <ac:spMkLst>
            <pc:docMk/>
            <pc:sldMk cId="940136159" sldId="330"/>
            <ac:spMk id="5" creationId="{4C83B5D3-AC49-4F3A-BF7B-0D6C604F27F4}"/>
          </ac:spMkLst>
        </pc:spChg>
      </pc:sldChg>
      <pc:sldChg chg="del">
        <pc:chgData name="Darren Platt" userId="1c30984b-98da-422c-b725-82260198612f" providerId="ADAL" clId="{AF5DEA70-446A-4D13-A9DE-677DAB41A72A}" dt="2017-09-28T13:52:57.643" v="731" actId="2696"/>
        <pc:sldMkLst>
          <pc:docMk/>
          <pc:sldMk cId="4154561098" sldId="335"/>
        </pc:sldMkLst>
      </pc:sldChg>
      <pc:sldChg chg="addSp delSp modSp">
        <pc:chgData name="Darren Platt" userId="1c30984b-98da-422c-b725-82260198612f" providerId="ADAL" clId="{AF5DEA70-446A-4D13-A9DE-677DAB41A72A}" dt="2017-09-27T21:59:03.804" v="510" actId="1076"/>
        <pc:sldMkLst>
          <pc:docMk/>
          <pc:sldMk cId="2529790294" sldId="342"/>
        </pc:sldMkLst>
        <pc:spChg chg="del mod">
          <ac:chgData name="Darren Platt" userId="1c30984b-98da-422c-b725-82260198612f" providerId="ADAL" clId="{AF5DEA70-446A-4D13-A9DE-677DAB41A72A}" dt="2017-09-27T21:58:38.565" v="507" actId="1076"/>
          <ac:spMkLst>
            <pc:docMk/>
            <pc:sldMk cId="2529790294" sldId="342"/>
            <ac:spMk id="3" creationId="{F1DE2680-E921-4932-8725-A96BBFAA39A2}"/>
          </ac:spMkLst>
        </pc:spChg>
        <pc:spChg chg="mod">
          <ac:chgData name="Darren Platt" userId="1c30984b-98da-422c-b725-82260198612f" providerId="ADAL" clId="{AF5DEA70-446A-4D13-A9DE-677DAB41A72A}" dt="2017-09-27T21:59:03.804" v="510" actId="1076"/>
          <ac:spMkLst>
            <pc:docMk/>
            <pc:sldMk cId="2529790294" sldId="342"/>
            <ac:spMk id="4" creationId="{580DCBF9-E2A1-4721-A4C6-649F61BDA599}"/>
          </ac:spMkLst>
        </pc:spChg>
        <pc:spChg chg="mod">
          <ac:chgData name="Darren Platt" userId="1c30984b-98da-422c-b725-82260198612f" providerId="ADAL" clId="{AF5DEA70-446A-4D13-A9DE-677DAB41A72A}" dt="2017-09-27T21:59:03.804" v="510" actId="1076"/>
          <ac:spMkLst>
            <pc:docMk/>
            <pc:sldMk cId="2529790294" sldId="342"/>
            <ac:spMk id="5" creationId="{9E5794AB-92B2-47CF-8CFA-59CEE7461EB2}"/>
          </ac:spMkLst>
        </pc:spChg>
        <pc:spChg chg="mod">
          <ac:chgData name="Darren Platt" userId="1c30984b-98da-422c-b725-82260198612f" providerId="ADAL" clId="{AF5DEA70-446A-4D13-A9DE-677DAB41A72A}" dt="2017-09-27T21:59:03.804" v="510" actId="1076"/>
          <ac:spMkLst>
            <pc:docMk/>
            <pc:sldMk cId="2529790294" sldId="342"/>
            <ac:spMk id="7" creationId="{DA0767A2-2602-42F1-8CC8-3A22BA8978D1}"/>
          </ac:spMkLst>
        </pc:spChg>
        <pc:spChg chg="mod">
          <ac:chgData name="Darren Platt" userId="1c30984b-98da-422c-b725-82260198612f" providerId="ADAL" clId="{AF5DEA70-446A-4D13-A9DE-677DAB41A72A}" dt="2017-09-27T21:59:03.804" v="510" actId="1076"/>
          <ac:spMkLst>
            <pc:docMk/>
            <pc:sldMk cId="2529790294" sldId="342"/>
            <ac:spMk id="8" creationId="{C01A6C7D-47C6-4ED2-A9A1-FC9974D77938}"/>
          </ac:spMkLst>
        </pc:spChg>
        <pc:spChg chg="mod">
          <ac:chgData name="Darren Platt" userId="1c30984b-98da-422c-b725-82260198612f" providerId="ADAL" clId="{AF5DEA70-446A-4D13-A9DE-677DAB41A72A}" dt="2017-09-27T21:59:03.804" v="510" actId="1076"/>
          <ac:spMkLst>
            <pc:docMk/>
            <pc:sldMk cId="2529790294" sldId="342"/>
            <ac:spMk id="9" creationId="{0BDCB76F-5904-42F0-9E91-C49B48FD1084}"/>
          </ac:spMkLst>
        </pc:spChg>
        <pc:spChg chg="mod">
          <ac:chgData name="Darren Platt" userId="1c30984b-98da-422c-b725-82260198612f" providerId="ADAL" clId="{AF5DEA70-446A-4D13-A9DE-677DAB41A72A}" dt="2017-09-27T21:59:03.804" v="510" actId="1076"/>
          <ac:spMkLst>
            <pc:docMk/>
            <pc:sldMk cId="2529790294" sldId="342"/>
            <ac:spMk id="10" creationId="{26B07809-386F-4CC8-AD00-68F5371DB24E}"/>
          </ac:spMkLst>
        </pc:spChg>
        <pc:spChg chg="mod">
          <ac:chgData name="Darren Platt" userId="1c30984b-98da-422c-b725-82260198612f" providerId="ADAL" clId="{AF5DEA70-446A-4D13-A9DE-677DAB41A72A}" dt="2017-09-27T21:59:03.804" v="510" actId="1076"/>
          <ac:spMkLst>
            <pc:docMk/>
            <pc:sldMk cId="2529790294" sldId="342"/>
            <ac:spMk id="11" creationId="{A4BDC23B-1FBF-43D4-82CC-D6BD2E5609B1}"/>
          </ac:spMkLst>
        </pc:spChg>
        <pc:spChg chg="mod">
          <ac:chgData name="Darren Platt" userId="1c30984b-98da-422c-b725-82260198612f" providerId="ADAL" clId="{AF5DEA70-446A-4D13-A9DE-677DAB41A72A}" dt="2017-09-27T21:58:06.181" v="502" actId="14100"/>
          <ac:spMkLst>
            <pc:docMk/>
            <pc:sldMk cId="2529790294" sldId="342"/>
            <ac:spMk id="15" creationId="{24756BA5-0D66-4B84-8B4D-5CCEC19FDF31}"/>
          </ac:spMkLst>
        </pc:spChg>
        <pc:spChg chg="mod">
          <ac:chgData name="Darren Platt" userId="1c30984b-98da-422c-b725-82260198612f" providerId="ADAL" clId="{AF5DEA70-446A-4D13-A9DE-677DAB41A72A}" dt="2017-09-27T21:57:59.822" v="500" actId="14100"/>
          <ac:spMkLst>
            <pc:docMk/>
            <pc:sldMk cId="2529790294" sldId="342"/>
            <ac:spMk id="17" creationId="{47A58B43-AEC5-4AD9-8CE7-88E6E3F46165}"/>
          </ac:spMkLst>
        </pc:spChg>
        <pc:spChg chg="mod">
          <ac:chgData name="Darren Platt" userId="1c30984b-98da-422c-b725-82260198612f" providerId="ADAL" clId="{AF5DEA70-446A-4D13-A9DE-677DAB41A72A}" dt="2017-09-27T21:58:52.933" v="509" actId="14100"/>
          <ac:spMkLst>
            <pc:docMk/>
            <pc:sldMk cId="2529790294" sldId="342"/>
            <ac:spMk id="23" creationId="{0E463560-91F9-4B13-B38B-7771B5252F54}"/>
          </ac:spMkLst>
        </pc:spChg>
        <pc:spChg chg="mod">
          <ac:chgData name="Darren Platt" userId="1c30984b-98da-422c-b725-82260198612f" providerId="ADAL" clId="{AF5DEA70-446A-4D13-A9DE-677DAB41A72A}" dt="2017-09-27T21:58:20.381" v="504" actId="208"/>
          <ac:spMkLst>
            <pc:docMk/>
            <pc:sldMk cId="2529790294" sldId="342"/>
            <ac:spMk id="26" creationId="{B576C6C8-660E-4C88-AB64-0D56D5483EA6}"/>
          </ac:spMkLst>
        </pc:spChg>
        <pc:spChg chg="add mod">
          <ac:chgData name="Darren Platt" userId="1c30984b-98da-422c-b725-82260198612f" providerId="ADAL" clId="{AF5DEA70-446A-4D13-A9DE-677DAB41A72A}" dt="2017-09-27T21:57:43.469" v="497" actId="1036"/>
          <ac:spMkLst>
            <pc:docMk/>
            <pc:sldMk cId="2529790294" sldId="342"/>
            <ac:spMk id="32" creationId="{3B085714-17E1-48D9-86FA-7C15608AE160}"/>
          </ac:spMkLst>
        </pc:spChg>
        <pc:spChg chg="add mod">
          <ac:chgData name="Darren Platt" userId="1c30984b-98da-422c-b725-82260198612f" providerId="ADAL" clId="{AF5DEA70-446A-4D13-A9DE-677DAB41A72A}" dt="2017-09-27T21:57:54.163" v="499" actId="1076"/>
          <ac:spMkLst>
            <pc:docMk/>
            <pc:sldMk cId="2529790294" sldId="342"/>
            <ac:spMk id="33" creationId="{DDD19B9D-665B-4FCA-BAE2-006AE33B01D8}"/>
          </ac:spMkLst>
        </pc:spChg>
      </pc:sldChg>
      <pc:sldChg chg="addSp modSp">
        <pc:chgData name="Darren Platt" userId="1c30984b-98da-422c-b725-82260198612f" providerId="ADAL" clId="{AF5DEA70-446A-4D13-A9DE-677DAB41A72A}" dt="2017-09-27T21:55:04.143" v="458" actId="20577"/>
        <pc:sldMkLst>
          <pc:docMk/>
          <pc:sldMk cId="2474059107" sldId="346"/>
        </pc:sldMkLst>
        <pc:spChg chg="add mod">
          <ac:chgData name="Darren Platt" userId="1c30984b-98da-422c-b725-82260198612f" providerId="ADAL" clId="{AF5DEA70-446A-4D13-A9DE-677DAB41A72A}" dt="2017-09-27T21:55:00.713" v="451" actId="20577"/>
          <ac:spMkLst>
            <pc:docMk/>
            <pc:sldMk cId="2474059107" sldId="346"/>
            <ac:spMk id="2" creationId="{342900CA-9128-417E-9E59-585725CF6C5E}"/>
          </ac:spMkLst>
        </pc:spChg>
        <pc:spChg chg="mod">
          <ac:chgData name="Darren Platt" userId="1c30984b-98da-422c-b725-82260198612f" providerId="ADAL" clId="{AF5DEA70-446A-4D13-A9DE-677DAB41A72A}" dt="2017-09-27T21:55:04.143" v="458" actId="20577"/>
          <ac:spMkLst>
            <pc:docMk/>
            <pc:sldMk cId="2474059107" sldId="346"/>
            <ac:spMk id="4" creationId="{00000000-0000-0000-0000-000000000000}"/>
          </ac:spMkLst>
        </pc:spChg>
      </pc:sldChg>
      <pc:sldChg chg="add">
        <pc:chgData name="Darren Platt" userId="1c30984b-98da-422c-b725-82260198612f" providerId="ADAL" clId="{AF5DEA70-446A-4D13-A9DE-677DAB41A72A}" dt="2017-09-27T21:30:17.584" v="1" actId="20577"/>
        <pc:sldMkLst>
          <pc:docMk/>
          <pc:sldMk cId="2889681280" sldId="350"/>
        </pc:sldMkLst>
      </pc:sldChg>
      <pc:sldChg chg="modSp add ord">
        <pc:chgData name="Darren Platt" userId="1c30984b-98da-422c-b725-82260198612f" providerId="ADAL" clId="{AF5DEA70-446A-4D13-A9DE-677DAB41A72A}" dt="2017-09-27T21:58:40.312" v="508" actId="20577"/>
        <pc:sldMkLst>
          <pc:docMk/>
          <pc:sldMk cId="3553078513" sldId="351"/>
        </pc:sldMkLst>
        <pc:spChg chg="mod">
          <ac:chgData name="Darren Platt" userId="1c30984b-98da-422c-b725-82260198612f" providerId="ADAL" clId="{AF5DEA70-446A-4D13-A9DE-677DAB41A72A}" dt="2017-09-27T21:58:40.312" v="508" actId="20577"/>
          <ac:spMkLst>
            <pc:docMk/>
            <pc:sldMk cId="3553078513" sldId="351"/>
            <ac:spMk id="2" creationId="{E2859447-DEC8-4643-9232-8DC0B63D90E7}"/>
          </ac:spMkLst>
        </pc:spChg>
        <pc:spChg chg="mod">
          <ac:chgData name="Darren Platt" userId="1c30984b-98da-422c-b725-82260198612f" providerId="ADAL" clId="{AF5DEA70-446A-4D13-A9DE-677DAB41A72A}" dt="2017-09-27T21:57:02.716" v="492" actId="20577"/>
          <ac:spMkLst>
            <pc:docMk/>
            <pc:sldMk cId="3553078513" sldId="351"/>
            <ac:spMk id="4" creationId="{00000000-0000-0000-0000-000000000000}"/>
          </ac:spMkLst>
        </pc:spChg>
      </pc:sldChg>
      <pc:sldChg chg="add">
        <pc:chgData name="Darren Platt" userId="1c30984b-98da-422c-b725-82260198612f" providerId="ADAL" clId="{AF5DEA70-446A-4D13-A9DE-677DAB41A72A}" dt="2017-09-28T13:44:36.700" v="697"/>
        <pc:sldMkLst>
          <pc:docMk/>
          <pc:sldMk cId="358360654" sldId="352"/>
        </pc:sldMkLst>
      </pc:sldChg>
      <pc:sldChg chg="add">
        <pc:chgData name="Darren Platt" userId="1c30984b-98da-422c-b725-82260198612f" providerId="ADAL" clId="{AF5DEA70-446A-4D13-A9DE-677DAB41A72A}" dt="2017-09-28T13:44:36.700" v="697"/>
        <pc:sldMkLst>
          <pc:docMk/>
          <pc:sldMk cId="2387899646" sldId="353"/>
        </pc:sldMkLst>
      </pc:sldChg>
      <pc:sldChg chg="add">
        <pc:chgData name="Darren Platt" userId="1c30984b-98da-422c-b725-82260198612f" providerId="ADAL" clId="{AF5DEA70-446A-4D13-A9DE-677DAB41A72A}" dt="2017-09-28T13:53:02.028" v="732"/>
        <pc:sldMkLst>
          <pc:docMk/>
          <pc:sldMk cId="2813403079" sldId="35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6T21:52:00.241"/>
    </inkml:context>
    <inkml:brush xml:id="br0">
      <inkml:brushProperty name="width" value="0.01767" units="cm"/>
      <inkml:brushProperty name="height" value="0.01767" units="cm"/>
    </inkml:brush>
  </inkml:definitions>
  <inkml:trace contextRef="#ctx0" brushRef="#br0">13529 6257 3968</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03.582"/>
    </inkml:context>
    <inkml:brush xml:id="br0">
      <inkml:brushProperty name="width" value="0.07" units="cm"/>
      <inkml:brushProperty name="height" value="0.07" units="cm"/>
      <inkml:brushProperty name="color" value="#3165BB"/>
      <inkml:brushProperty name="fitToCurve" value="1"/>
    </inkml:brush>
  </inkml:definitions>
  <inkml:trace contextRef="#ctx0" brushRef="#br0">1447 175 25 0,'-11'-3'12'0,"8"-4"-13"0,-1 4 16 16,-3-3-15-16,-4 0 1 0,-3-1-1 15,-7 1 1-15,-4 0-2 16,0-4 1-16,0-3 1 16,-3 1 0-16,-4-1 0 15,-3-3 0-15,-8 4 1 16,0-4 0-16,1 0 0 16,-4 7 0-16,-1-1-1 15,-2 7 0-15,-1 3-1 16,4 0 1-16,-4 0-1 15,1 7 0-15,-1 5 0 16,0 4 1-16,0 3-1 16,1 0 0-16,6 3 0 15,1 6 1-15,-1-6-1 16,0 7 1-16,1 2 0 16,6-5 0-16,1 2 0 0,3 4 1 31,-11 15-1-31,4 0 0 15,7 0 0-15,4-5 0 16,7-1 0-16,-1 0 0 16,8-4 0-16,3-8 0 15,4 2-1-15,0-2 0 16,4 9 0-16,3-4 1 16,0-8-1-16,3 2 0 15,4 4 0-15,4 2 0 16,0 1 0-16,-1-4 0 0,8 11 0 15,-4 2 0-15,0-3 0 16,1-7 0-16,6 1 0 16,4-3 0-16,0-1 0 15,3-6 1-15,4 1-1 16,0-1 1-16,0-3-1 16,0 6 1-16,0-2-1 15,3-4 1-15,4-10-1 16,7 1 1-16,1 0-1 15,2-4 1-15,5 4-1 16,6-10 1-16,-3 3-1 16,-1-6 1-16,8 3 1 15,4 0 0-15,-1 1-2 16,8-4 1-16,-1 0 0 16,-3-4 0-16,0-5 0 15,7 0 0-15,1-7-1 16,-1-3 1-16,7 3 0 15,-7-6 1-15,-4 0-1 0,-6-6 0 16,-1-1-1-16,1-6 1 16,-4 4-1-16,0-1 1 15,-8-2 0-15,-10 2 0 16,1-6-1-16,-1 0 1 16,-4 4-1-16,-3-4 1 15,-3-3 0-15,-8 6 0 16,-3-3-1-16,-7 0 1 15,-7-3-1-15,-8-3 1 0,-6 0 0 16,-8 3 0-16,-7 0 0 16,-3 0 0-16,-4 0 0 15,-7 0 1-15,-7 6-1 16,-4 4 0-16,-6-7-1 16,3 6 1-16,-8 1-1 15,-6-1 1-15,-11 7-1 16,-4 3 1-16,-6 0-1 15,-4 3 1-15,-4 6-2 16,-7 4 1-16,0-4-2 16,4 4 1-16,0-1-1 15,6 7 0-15,5 3-5 16,-8 3 1-16,-3 0-4 16,-1 13 1-16,-6 12-6 15,-7 4 1-15</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14.872"/>
    </inkml:context>
    <inkml:brush xml:id="br0">
      <inkml:brushProperty name="width" value="0.07" units="cm"/>
      <inkml:brushProperty name="height" value="0.07" units="cm"/>
      <inkml:brushProperty name="color" value="#808080"/>
      <inkml:brushProperty name="fitToCurve" value="1"/>
    </inkml:brush>
  </inkml:definitions>
  <inkml:trace contextRef="#ctx0" brushRef="#br0">1019 145 6 0,'-11'-7'3'0,"7"-8"-6"0,4 15 4 16,-3 0 1-16,-1-7 0 15,-3 4 5-15,0 3 1 16,-3-3-8-16,-1 3 0 16,-3 0 5-16,-1 0 1 15,1 0-1-15,0-3 0 0,0 0-3 16,-4 0 0-16,0-1-1 15,-3 1 0-15,-4-3 0 16,-3 3 0-16,-4 0 0 16,-4 3 0-16,1 3 0 15,-4 0 0-15,-4 6 0 16,-3-2 0-16,-11 2 0 16,8 1 1-16,-1 2-1 15,0 1 0-15,1-4 0 16,-1 10 0-16,7-6-1 15,1 3 1-15,6-4-1 16,4 4 0-16,7-3 0 16,8-1 1-16,2 4-1 15,-2 0 0-15,6 0 0 16,4 3 1-16,7 3-1 16,3-3 1-16,5 0-1 15,9 3 1-15,1-7 0 16,7 4 0-16,7-3 0 0,3 3 0 15,8 6 0-15,3-3 0 16,7 1-1-16,1-5 1 16,2-5-1-16,5 0 0 15,3-4 1-15,7 1 0 16,-4-4 0-16,8-3 0 16,-1-3 1-16,-3-6 0 15,4-1-1-15,-1-2 1 16,8 3-1-16,-11-10 1 0,0 0 0 15,-4 0 0-15,-3 7-1 16,-7-1 1-16,-7 1-1 16,-4-1 0-16,0 1 0 15,-7 0 1-15,-7-1-2 16,0 1 1-16,-7-1 0 16,-4 1 0-16,-3-1-1 15,-4-2 1-15,-3-1-1 16,-1-3 1-16,-3 0 0 15,-3 1 0-15,-4-1-1 16,0 3 0-16,-7 1 1 16,0-1 0-16,-4-3-1 15,-3-3 0-15,0 0 1 16,0 4 0-16,-1-4 0 16,-6 3 0-16,-4 0-1 15,-3 0 1-15,-4 1-1 16,0-1 1-16,-4 0-1 15,1 0 1-15,-8 4-1 0,-6-4 0 16,-8 6-1-16,-4 4 1 16,1 0 0-16,-4 3 0 15,-3-1-1-15,-4 4 1 16,0-3-1-16,-4 0 0 16,4 3-2-16,7-3 0 15,4-10-5-15,0 7 1 16,-1 3-5-16,5-3 0 0,13-7-2 15,-3 7 0-15</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16.764"/>
    </inkml:context>
    <inkml:brush xml:id="br0">
      <inkml:brushProperty name="width" value="0.07" units="cm"/>
      <inkml:brushProperty name="height" value="0.07" units="cm"/>
      <inkml:brushProperty name="color" value="#808080"/>
      <inkml:brushProperty name="fitToCurve" value="1"/>
    </inkml:brush>
  </inkml:definitions>
  <inkml:trace contextRef="#ctx0" brushRef="#br0">205 0 37 0,'-3'4'18'0,"17"27"-20"0,-10-28 29 0,-4 0-27 15,0 1 1-15,-4-4-1 16,1 6 1-16,-5 0-2 16,-2 1 1-16,-1 5 0 15,-7 1 1-15,4 6-2 16,-4 0 1-16,-3-4 0 15,0 4 0-15,3 0 0 16,0 0 0-16,1 0 0 16,2-3 0-16,5 0 0 15,-1-1 0-15,8-2 0 16,3 3 0-16,3-7 0 16,8 1 1-16,3-1 0 15,0 1 0-15,4-4 0 16,7 0 0-16,7 7 0 15,7-7 0-15,3 1-1 16,5 5 1-16,-1-5-1 16,7 2 0-16,4-3 1 15,-8-3 0-15,-2-3 0 0,-5 7 0 16,-6-4 1-16,-4-3 0 16,-4 0-1-16,-7 6 0 15,-7-6-4-15,-3 0 1 16,-11 0-4-16,0 0 0 15,0-6-7-15,-3 0 1 16,-1-4 0-16,-3 1 0 16</inkml:trace>
  <inkml:trace contextRef="#ctx0" brushRef="#br0" timeOffset="1276.5509">-210 67 26 0,'0'-7'13'0,"0"4"-18"0,0 3 26 15,-3-6-20-15,-1-4 0 16,-3 4 0-16,0-6 0 15,-4 5-1-15,-3-2 1 16,-4 6 1-16,-3-4 0 16,-4 4-1-16,0 3 1 15,0 0-1-15,-3 3 1 16,-4-3-1-16,-3 3 0 0,-8 1 0 16,4-4 0-16,0 3 1 15,-7 0 0-15,0 0-1 16,-4 3 1-16,0 1-1 15,0 5 0-15,1-2 0 16,-1 2 0-16,-3 4-1 16,0 0 1-16,-1 0-1 15,1 3 1-15,0 0-1 16,0-7 0-16,-1 1 0 16,5 6 1-16,3 0-1 15,6 3 0-15,-2 3 0 16,6-3 0-16,1 0 0 15,3 0 0-15,7 4 0 16,4-1 1-16,3 0-1 16,4 0 0-16,7 4 0 15,7-1 0-15,0 0 0 0,7 1 1 16,4-4-2-16,-1 7 1 16,8-7 0-16,-7 3 1 15,3-2-1-15,0-8 0 16,4-2 0-16,7 3 0 15,3-3 0-15,4 3 0 16,3 0 0-16,4 3 1 16,0-3-1-16,4 0 1 15,3 0-1-15,7 0 1 0,-3-4-1 16,7-5 1-16,3-1-1 16,4-2 1-16,4 2-1 15,-4 4 0-15,7-7 0 16,0 3 0-16,-8 4 0 15,12-7 0-15,0 1 0 16,-1-4 0-16,-3 0 0 16,4 0 0-16,-1 3 0 15,-6 1 0-15,-1-1 0 16,0-3 1-16,1-3-1 16,-1-6 0-16,-3 0 0 15,-3-4 1-15,-1 1 0 16,-3-4 1-16,0-3 0 15,-11 1 1-15,-7-8-1 16,-4 1 1-16,-3-3-1 16,0 6 1-16,-3-9-2 15,-5-4 0-15,-2-2 0 16,-5-1 0-16,-6-3-1 0,-4-6 1 16,-7 0 0-16,-3-4 0 15,-8 7 0-15,-3 0 0 16,-4 0 0-16,-7 0 0 15,-7 7 0-15,-3 2 0 16,-4-6-1-16,-7 3 1 16,-11 4-1-16,-7 2 1 15,3 7-1-15,-9 0 0 16,-9 6 0-16,1 1 0 0,-3 2 0 16,-1 4 0-16,-3 2 0 15,7 4 0-15,0 3-1 16,-4 3 1-16,7 0-1 15,-3 7 1-15,0 3-4 16,4 5 0-16,6 1-6 16,15-3 1-16,7 0-7 15,7 0 0-15</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16.119"/>
    </inkml:context>
    <inkml:brush xml:id="br0">
      <inkml:brushProperty name="width" value="0.07" units="cm"/>
      <inkml:brushProperty name="height" value="0.07" units="cm"/>
      <inkml:brushProperty name="color" value="#808080"/>
      <inkml:brushProperty name="fitToCurve" value="1"/>
    </inkml:brush>
  </inkml:definitions>
  <inkml:trace contextRef="#ctx0" brushRef="#br0">3363 7931 28 0,'-11'0'14'0,"-10"-6"-16"0,14-1 24 0,-4 1-23 15,-7-7 1-15,-7-3-1 16,-3 1 1-16,0-4 0 16,-4-3 1-16,0-4 0 15,-11 1 1-15,-7-6 0 16,4-1 1-16,-3 1 0 15,-5-4 1-15,-6-3-1 16,0 0 1-16,6-3-2 16,5-9 1-16,-5-4-2 15,1-6 1-15,0-6-1 16,10-10 0-16,8 0-1 16,-1-12 0-16,4-4 1 15,4-12 0-15,7-6 0 16,-1 3 1-16,5-10 0 15,2-9 0-15,5-1 0 0,-1 4 1 16,1-9-1-16,2-13 1 16,5 6-2-16,-1 0 1 15,4-3-1-15,7-3 1 16,4-3-2-16,0-1 1 16,3 1-1-16,0-7 0 15,7 7 0-15,4 0 0 16,0 3 0-16,4-4 0 15,-1 14 0-15,0-7 0 16,-3 0 0-16,-4 6 0 0,4-6 0 16,4 13 1-16,-1-4-1 15,4 7 0-15,0-13 0 16,0 16 0-16,0 0 0 16,-4-9 0-16,1 8-1 15,-4-5 1-15,-8 9 0 0,1 0 1 0,-4 4-1 31,-3 2 1-31,-4-3-1 16,-7 13 1-16,-7 0-1 16,-4-3 1-16,-7 6-1 15,-6 0 1-15,-8 0-1 16,-4 12 0-16,-3 4 0 16,-7 0 0-16,-11-3 0 15,4 6 0-15,-7 3-1 16,-11 0 1-16,-7 13 0 15,-1 9 0-15,-2-3 0 0,-11 0 0 32,-58 0-1-32,5 10 0 15,6 12 1-15,-3 6 0 16,11 10-1-16,14 9 1 16,-7 4-1-16,10 3 1 15,11 6 0-15,0 0 0 16,11 6-1-16,10 0 1 15,4 4 0-15,7-1 0 16,7 4 0-16,8-1 0 0,6 1-1 16,7 0 1-16,4-1 0 15,4 1 0-15,6-4-1 16,1-2 1-16,3-1 0 16,4 0 0-16,-4 1-4 15,7-1 1-15,0 0-6 16,4-3 1-16,4 1-6 15,10-1 0-15</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4.406"/>
    </inkml:context>
    <inkml:brush xml:id="br0">
      <inkml:brushProperty name="width" value="0.07" units="cm"/>
      <inkml:brushProperty name="height" value="0.07" units="cm"/>
      <inkml:brushProperty name="color" value="#808080"/>
      <inkml:brushProperty name="fitToCurve" value="1"/>
    </inkml:brush>
  </inkml:definitions>
  <inkml:trace contextRef="#ctx0" brushRef="#br0">52 75 37 0,'-7'9'18'0,"7"-18"-17"16,0 2 19-16,-3-5-20 15,-1 9 1-15,0-7 0 0,-3-2 1 16,4 5-2-16,-4 4 0 15,0-3 0-15,3 0 0 16,0-1-4-16,1 4 0 16,3 3-6-16,3 0 0 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4.751"/>
    </inkml:context>
    <inkml:brush xml:id="br0">
      <inkml:brushProperty name="width" value="0.07" units="cm"/>
      <inkml:brushProperty name="height" value="0.07" units="cm"/>
      <inkml:brushProperty name="color" value="#808080"/>
      <inkml:brushProperty name="fitToCurve" value="1"/>
    </inkml:brush>
  </inkml:definitions>
  <inkml:trace contextRef="#ctx0" brushRef="#br0">0 32 42 0,'7'10'21'0,"4"-7"-29"16,-11-3 38-16,7-3-31 16,-4-4 1-16,5-2-3 0,-5 0 0 15,1 5 1-15,-1-2 0 16,4 0-4-16,-7 6 0 15,4 0-4-15,3-3 0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5.727"/>
    </inkml:context>
    <inkml:brush xml:id="br0">
      <inkml:brushProperty name="width" value="0.07" units="cm"/>
      <inkml:brushProperty name="height" value="0.07" units="cm"/>
      <inkml:brushProperty name="color" value="#808080"/>
      <inkml:brushProperty name="fitToCurve" value="1"/>
    </inkml:brush>
  </inkml:definitions>
  <inkml:trace contextRef="#ctx0" brushRef="#br0">-1 73 42 0,'4'15'21'0,"3"4"-29"0,-3-16 43 0,-4-3-35 15,3-6 1-15,1-3-3 16,-1-1 1-16,-3-2-4 16,0-1 1-16,4-3-7 15,3-3 0-15,-4 7-1 16,1-1 1-16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5.892"/>
    </inkml:context>
    <inkml:brush xml:id="br0">
      <inkml:brushProperty name="width" value="0.07" units="cm"/>
      <inkml:brushProperty name="height" value="0.07" units="cm"/>
      <inkml:brushProperty name="color" value="#808080"/>
      <inkml:brushProperty name="fitToCurve" value="1"/>
    </inkml:brush>
  </inkml:definitions>
  <inkml:trace contextRef="#ctx0" brushRef="#br0">0 0 42 0,'10'22'21'0,"-6"-3"-36"15,-4-19 47-15,0 0-41 0,4-6 1 16,3-4-12-16,0 1 1 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6.058"/>
    </inkml:context>
    <inkml:brush xml:id="br0">
      <inkml:brushProperty name="width" value="0.07" units="cm"/>
      <inkml:brushProperty name="height" value="0.07" units="cm"/>
      <inkml:brushProperty name="color" value="#808080"/>
      <inkml:brushProperty name="fitToCurve" value="1"/>
    </inkml:brush>
  </inkml:definitions>
  <inkml:trace contextRef="#ctx0" brushRef="#br0">0 0 40 0,'14'7'20'0,"1"5"-27"0,-8-12 35 0,3 0-32 16,1 0 1-16,-4-3-14 15,7 0 1-15,0 0 16 16,4-3 0-16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6.208"/>
    </inkml:context>
    <inkml:brush xml:id="br0">
      <inkml:brushProperty name="width" value="0.07" units="cm"/>
      <inkml:brushProperty name="height" value="0.07" units="cm"/>
      <inkml:brushProperty name="color" value="#808080"/>
      <inkml:brushProperty name="fitToCurve" value="1"/>
    </inkml:brush>
  </inkml:definitions>
  <inkml:trace contextRef="#ctx0" brushRef="#br0">-2 10 44 0,'0'16'22'0,"3"-1"-33"15,-3-15 45-15,0 0-39 16,0 0 0-16,4-6-15 16,3-7 1-16,0 4 20 15,3-4 1-15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7T04:54:59.655"/>
    </inkml:context>
    <inkml:brush xml:id="br0">
      <inkml:brushProperty name="width" value="0.01667" units="cm"/>
      <inkml:brushProperty name="height" value="0.01667" units="cm"/>
    </inkml:brush>
  </inkml:definitions>
  <inkml:trace contextRef="#ctx0" brushRef="#br0">82918 5515 13824,'0'-17'0,"17"-33"-1024,-17 50 128,16 17-2688,-16-1 0,0 1 2944,0-17 0,17 0 512,-17 0 0,0 0-1792</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6.357"/>
    </inkml:context>
    <inkml:brush xml:id="br0">
      <inkml:brushProperty name="width" value="0.07" units="cm"/>
      <inkml:brushProperty name="height" value="0.07" units="cm"/>
      <inkml:brushProperty name="color" value="#808080"/>
      <inkml:brushProperty name="fitToCurve" value="1"/>
    </inkml:brush>
  </inkml:definitions>
  <inkml:trace contextRef="#ctx0" brushRef="#br0">0 0 37 0,'14'16'18'0,"8"-1"-25"0,-15-15 36 16,-7 0-29-16,7 0 0 15,-4 0-6-15,4-3 0 16,-3-3-1-16,3 0 1 0</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5.008"/>
    </inkml:context>
    <inkml:brush xml:id="br0">
      <inkml:brushProperty name="width" value="0.07" units="cm"/>
      <inkml:brushProperty name="height" value="0.07" units="cm"/>
      <inkml:brushProperty name="color" value="#808080"/>
      <inkml:brushProperty name="fitToCurve" value="1"/>
    </inkml:brush>
  </inkml:definitions>
  <inkml:trace contextRef="#ctx0" brushRef="#br0">0 15 36 0,'14'6'18'0,"4"-15"-25"15,-18 9 33-15,4 3-30 16,-1-6 1-16,1-7-5 15,-1 7 1-15,1 3 3 16,3 0 1-16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25.217"/>
    </inkml:context>
    <inkml:brush xml:id="br0">
      <inkml:brushProperty name="width" value="0.07" units="cm"/>
      <inkml:brushProperty name="height" value="0.07" units="cm"/>
      <inkml:brushProperty name="color" value="#808080"/>
      <inkml:brushProperty name="fitToCurve" value="1"/>
    </inkml:brush>
  </inkml:definitions>
  <inkml:trace contextRef="#ctx0" brushRef="#br0">0 22 42 0,'7'12'21'0,"11"20"-30"0,-18-29 41 16,0-3-37-16,0-6 1 16,-4-4-13-16,0-5 0 15,1-1 17-15,-1-6 0 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8T17:36:20.726"/>
    </inkml:context>
    <inkml:brush xml:id="br0">
      <inkml:brushProperty name="width" value="0.1" units="cm"/>
      <inkml:brushProperty name="height" value="0.1" units="cm"/>
      <inkml:brushProperty name="color" value="#177D36"/>
      <inkml:brushProperty name="fitToCurve" value="1"/>
    </inkml:brush>
  </inkml:definitions>
  <inkml:trace contextRef="#ctx0" brushRef="#br0">934 27 8 0,'-8'-4'4'0,"8"0"-2"16,0 4 4-16,-5 0-6 15,1-3 1-15,0 3 2 16,-5 0 1-16,0 0-4 15,1-4 1-15,-5 4 2 16,0-4 1-16,0 4 0 16,-4-4 0-16,0 0-2 15,0 4 1-15,-1 0-1 16,-3 0 0-16,0 0-1 0,-1 0 1 16,1 0-1-16,-1 4 1 15,-4-4-1-15,0 4 0 16,1-4 0-16,-5 4 0 15,0-8 0-15,-1 4 0 16,1 0 0-16,0 0 1 16,5 0-1-16,-1 4 1 15,4 0-2-15,1 3 1 16,-9 1 0-16,4 3 0 0,0-3-1 16,0 7 1-16,1-3-1 15,-1 3 0-15,0 0 0 16,5 0 0-16,-1 1 0 15,1-1 0-15,-1 4 0 16,5-4 1-16,0 5-1 16,4-5 0-16,4 0 0 15,1 0 1-15,-1 1-1 16,5 7 0-16,4-4 0 16,0 0 0-16,4 0 0 15,5 0 0-15,-1 4-1 16,5-4 1-16,0 4 0 15,0-4 1-15,0-4-1 16,4 1 0-16,0-1 0 16,0 4 0-16,1-4 0 15,3 0 1-15,0-3-2 16,-3-1 1-16,3 1 0 0,5-5 1 16,0-3-2-16,4 0 1 15,8 0 0-15,1-4 1 16,0 0-2-16,-1-4 1 15,1 4 0-15,0-4 0 16,8 0 0-16,0 1 1 16,1-1-1-16,-1-4 0 15,-4 4 0-15,-4 1 0 16,-1 3-1-16,1 0 1 0,4 3 0 16,4-3 1-16,0 0-1 15,1 0 0-15,-5 0 0 16,0-7 1-16,4 3-1 15,0-4 1-15,0 4 0 16,-4 1 0-16,5-13-1 16,-5 5 1-16,0-1-1 15,-5 1 1-15,1 0-1 16,4-1 1-16,-4 1-1 16,-1-5 1-16,1 5-1 15,-5-8 0-15,1 3 0 16,-5 1 0-16,-4-4 0 15,-5 8 1-15,1-8-1 16,-5 3 1-16,-4 1-1 16,-5 0 1-16,1 3-1 15,-9-3 1-15,0 4-1 16,-9-5 1-16,1 1-1 16,-5 0 1-16,-4-1-1 0,-5 1 1 15,1 4-1-15,-5-5 0 16,0 5 0-16,-4-1 0 15,4 1 0-15,-4 0 0 16,9-1 0-16,-5 1 0 16,-4-1 0-16,-5-3 0 15,-3 3 0-15,-1 5 1 16,0-1-1-16,1 4 0 0,-1 4 0 16,-4 0 1-16,0 0-1 15,0 4 1-15,0 0-1 16,-4 4 0-16,4-1-1 15,0 1 1-15,8 0 0 16,5-5 0-16,-4 1-1 16,4 0 1-16,-4 0-1 15,-1 0 1-15,5-1-3 16,0 1 1-16,0 0-4 16,4 4 1-16,5-1-5 15,8 5 0-15,4 7-1 16,9-4 0-16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8T17:36:23.728"/>
    </inkml:context>
    <inkml:brush xml:id="br0">
      <inkml:brushProperty name="width" value="0.1" units="cm"/>
      <inkml:brushProperty name="height" value="0.1" units="cm"/>
      <inkml:brushProperty name="color" value="#177D36"/>
      <inkml:brushProperty name="fitToCurve" value="1"/>
    </inkml:brush>
  </inkml:definitions>
  <inkml:trace contextRef="#ctx0" brushRef="#br0">-9 11768 19 0,'-13'0'9'0,"9"-30"-7"16,4 30 16-16,4-8-17 15,-4 8 0-15,4-8 1 0,-4 8 0 16,5-7-3-16,3 3 1 15,1 4 1-15,4 0 0 16,0 0 0-16,8 0 1 16,9 0-1-16,4 0 1 15,5 0 0-15,4 0 0 16,13 0 0-16,4 0 1 16,5-4-2-16,-1 8 1 15,9-8-1-15,13 8 1 0,4-4-2 16,9 0 1-16,4 0-1 15,0 0 1-15,9-4-1 16,17 0 1-16,-4-3-1 16,8-1 0-16,-4-3 1 15,17-5 0-15,0 1-1 16,9-4 1-16,-9-4-1 16,17-4 1-16,-13 4-1 15,18-3 1-15,-13-1-1 16,8-8 1-16,0-3 0 15,1 4 0-15,-5 0-1 16,8-5 1-16,-8 1-1 16,9 0 1-16,-5 0 0 15,17-4 0-15,-3 7-1 16,3 1 1-16,-8 0 0 16,4 3 1-16,-4 0-1 15,4 1 1-15,0-4-1 0,1 3 1 16,-1 8-1-16,-4 4 1 15,-9 0-1-15,9 0 1 16,-5 0-1-16,1 7 0 16,0 1 0-16,3 3 0 15,6-7 0-15,-10 3 0 16,5 1-1-16,4-4 1 16,9-8-1-16,-9 11 1 15,5-7-1-15,3 0 0 0,5 4 0 16,-4 0 0-16,9-1 0 15,8 1 1-15,0-8-1 16,12 12 0-16,10-1 0 16,-1 5 0-16,18 3-1 15,4-8 1-15,8-3 0 16,9-8 0-16,1-8 0 16,7-7 0-16,-3-4 0 15,21-11 0-15,-9 3 1 16,22-7 1-16,-5-4-1 15,9-8 0-15,0-4 0 16,5-7 0-16,-9-4-1 16,8-11 1-16,0 3-1 15,1-19 1-15,-10-7 0 16,6-16 1-16,3-11-1 16,-4-15 1-16,-8-8 0 15,-10-8 0-15,-16-4-1 16,0-11 0-16,-13 0-1 0,-26-7 1 15,4-5-1-15,-30-7 0 16,-4-4 0-16,-17-3 0 16,-13-13 0-16,-17 5 1 15,-22-4-2-15,-21 4 1 16,-22 11 0-16,-21-19 0 16,-22 4-1-16,-21 3 1 15,-18 1-1-15,-21 3 0 0,-30 1 0 16,-25 3 0-16,-18 4 0 15,-22 0 0-15,-12 12 0 16,-22-1 0-16,-17 1 0 16,-13 15 1-16,-13 7-1 15,-21 1 1-15,-9-5-1 16,-4 24 1-16,-13 0-1 16,-17-5 1-16,4 20-1 15,0-8 1-15,-8 27-1 16,3 12 1-1,-145-66 0 1,38 39 1-16,44 15-1 16,33 19 0-16,5 15-1 15,26 27 1-15,21 12 0 16,18-1 1-16,8 1-1 16,17 11 1-16,17 4-1 15,14 3 1-15,12 5 0 16,9 7 1-16,21 4-1 15,18 3 0-15,16 9 0 0,14-5 1 16,12-3-1-16,14 4 1 16,7-1-1-16,10 5 0 15,8-9 0-15,0 5 1 16,9-4-1-16,4 3 0 16,4 4 0-16,9-3 0 15,-9 3-1-15,5 1 0 16,0-1 0-16,-1 8 0 15,-4-4 0-15,-4 4 0 0,0 0 0 16,0 0 0-16,0-7 0 16,0-1 0-16,-4 0 0 15,0 1 0-15,0-1 0 16,-1-3 1-16,1-1-1 16,0 4 0-16,-1-3 0 15,-3 0 0-15,-5-1 0 16,4 1 1-16,1-1-1 15,-1 5 0-15,0-1 0 16,-3 0 1-16,-6 1-1 16,1-1 0-16,-4 0 0 15,-5 1 0-15,-4 3-1 16,4 0 1-16,0 0-1 16,1 0 1-16,-6 4 0 15,-3 0 0-15,0 0 0 16,-5 0 0-16,0 4 0 15,-4 0 0-15,5 0 0 0,-1 4 0 16,5-1 0-16,4-3 0 16,0 7-1-1,8 5 1-15,5-5 0 0,4 1 0 16,0 3 0-16,0 0 0 16,-4-3 0-16,4-1 0 15,0-3 0-15,0-1 1 16,0 5 0-16,1-5 1 15,-6 1-1-15,5 0 0 0,1-1 0 16,-1 5 0-16,4-5-1 16,0 1 0-16,5 0 0 15,0-1 0-15,0-3 0 16,4-4 1-16,-5 0-1 16,1 0 1-16,4 0-1 15,-4 0 1-15,4-7-1 16,0-1 1-16,-5 4-1 15,1 4 1-15,4 0-1 16,-4-4 0-16,4 4 0 16,0-7 0-16,0 7 0 15,0-8 0-15,4 0 0 16,-4 8 0-16,4-7 0 16,-4 11 0-16,0-12 0 15,0 8 0-15,-4-4-1 16,0 8 1-16,-1-4 0 15,-3 4 0-15,-1 0-1 16,1 3 1-16,-1 1 0 16,1 3 0-16,-1-3-1 0,-4 7 1 15,4 1-1-15,1 3 1 16,-1-4 0-16,-4 4 0 16,5-8-1-16,-5 1 1 15,4-1 0-15,1-3 1 16,-1-4-1-16,1 0 0 15,-1-4 0-15,5 0 1 16,-5-4-1-16,5-4 1 0,-5-7-1 16,1-4 1-16,-1-12-1 15,0-7 1-15,5-4-1 16,4 8 0-16,0-8 0 16,4 0 0-16,5 0-1 15,4 3 1-15,0 9-1 16,0 3 1-16,0 4-1 15,-5 4 1-15,1 8-1 16,-1 3 1-16,1 4-1 16,-1 4 1-16,-3 4-1 15,-1 4 1-15,0 3 0 16,-4 4 0-16,0 8-1 16,0-4 0-16,-4 12 1 15,0 11 0-15,-5-4 0 16,1 8 0-16,-5 0 0 15,0-4 0-15,-4 0 0 16,4 0 0-16,-4-4 0 16,4-4 0-16,0-3 0 0,4-8 0 15,1-8 0-15,3-3 1 16,5-5-1-16,9-7 1 16,4-4-1-16,4-3 0 15,4-5 0-15,1-3 1 16,-1 7-1-16,5 1 0 15,4-1 0-15,9 4 0 16,4 1 0-16,-4-1 1 16,4 4-2-16,0 4 1 0,-5-1-1 15,1 9 1-15,-5 3-4 16,-8 8 1-16,-9-4-6 16,-8 4 0-16,-9 8-8 15,0-5 1-15,4-10-3 16,-12-35 1-16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7T16:43:14.413"/>
    </inkml:context>
    <inkml:brush xml:id="br0">
      <inkml:brushProperty name="width" value="0.01667" units="cm"/>
      <inkml:brushProperty name="height" value="0.01667" units="cm"/>
    </inkml:brush>
  </inkml:definitions>
  <inkml:trace contextRef="#ctx0" brushRef="#br0">45613 34197 21759,'0'-14'0,"0"-13"-768,14 1 128,-14 12-14079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9-27T16:43:14.933"/>
    </inkml:context>
    <inkml:brush xml:id="br0">
      <inkml:brushProperty name="width" value="0.01667" units="cm"/>
      <inkml:brushProperty name="height" value="0.01667" units="cm"/>
    </inkml:brush>
  </inkml:definitions>
  <inkml:trace contextRef="#ctx0" brushRef="#br0">46362 33782 27775,'0'-13'0,"14"-14"-128,-1 27 0,1 14-768,-1-1 128,-13 0-1024,0-13 128,0 0-14335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1:53.044"/>
    </inkml:context>
    <inkml:brush xml:id="br0">
      <inkml:brushProperty name="width" value="0.07" units="cm"/>
      <inkml:brushProperty name="height" value="0.07" units="cm"/>
      <inkml:brushProperty name="color" value="#ED1C24"/>
      <inkml:brushProperty name="fitToCurve" value="1"/>
    </inkml:brush>
  </inkml:definitions>
  <inkml:trace contextRef="#ctx0" brushRef="#br0">1245 19 14 0,'0'-3'7'0,"0"3"-2"15,0 0 7-15,0 0-12 16,-3-3 1-16,-1 3 0 16,-3 0 0-16,4 0-1 15,-1 0 0-15,-3 3 1 16,0 0 1-16,-4 0-1 0,1 1 1 15,-8-1 0-15,0 0 0 16,0 0-1-16,-3 0 1 16,0-3 0-16,-4 0 0 15,0 3-1-15,0-3 0 16,0 4 0-16,1-4 1 16,-5-4-1-16,1 8 1 15,-1-4-1-15,1-4 1 16,-4 4-1-16,4 0 1 15,-1 0-2-15,4 4 1 0,-3-1 0 16,0 3 0-16,-11-3-1 16,0 7 1-16,-1 5-1 15,1 1 1-15,4 3-1 16,-1 3 0-16,-3 0 0 16,0-3 0-16,0 3 0 15,0 4 0-15,4 5 0 16,-1-3 1-16,4-2 0 15,4-4 0-15,0 3 0 16,6 3 0-16,-3 1 0 16,4 2 0-16,3 1-1 15,1-1 1-15,2 11-1 16,5-1 1-16,-1-4 0 16,8 1 0-16,3 0 0 15,3 6 1-15,1-6-1 16,10-3 0-16,0 3 0 0,0-4 1 15,8 1-1-15,2 3 0 16,8-3-1-16,11-1 1 16,0-8 0-16,3-1 0 15,7 0 0-15,7 0 1 16,1-3 0-16,-5-3 0 16,5-3-1-16,6-6 1 15,4-1-1-15,0 1 0 16,4-4-1-16,3-3 1 15,-11-6 0-15,4 0 0 16,4 0 0-16,3-7 0 0,-7 4-1 16,3-4 1-16,5 1 1 15,-8-4 0-15,-4-9-1 16,4-6 0-16,7-1 0 16,-3-2 1-16,-8 2 0 15,0-8 0-15,1-1-1 16,-4 0 0-16,-7-3 0 15,-11-3 1-15,0-7-1 16,-3 7 1-16,-4-3-1 16,-4-4 1-16,-7 4-1 15,-6 0 0-15,-5 2 0 16,-6 4 0-16,-4 0 0 16,-7 3 0-16,-7 1 0 15,-4-1 0-15,-3 3-1 16,-7 0 1-16,-7 4-1 15,-8-1 1-15,-6 4-1 0,-1 3 0 16,-17 6 0-16,-8 3 0 16,1 3 0-16,-4 4 0 15,-11 2-1-15,0 4 1 16,-3-3-1-16,-11 0 1 16,15 6-1-16,-4 0 1 15,-1 3-1-15,5 0 1 16,-1 0-3-16,0-3 1 15,4-3-2-15,7 3 0 16,11 0-5-16,3-6 0 0,0 3-7 16,4-7 0-16,0-6-1 15,7-3 1-15</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1:54.184"/>
    </inkml:context>
    <inkml:brush xml:id="br0">
      <inkml:brushProperty name="width" value="0.07" units="cm"/>
      <inkml:brushProperty name="height" value="0.07" units="cm"/>
      <inkml:brushProperty name="color" value="#ED1C24"/>
      <inkml:brushProperty name="fitToCurve" value="1"/>
    </inkml:brush>
  </inkml:definitions>
  <inkml:trace contextRef="#ctx0" brushRef="#br0">2258 8455 34 0,'-36'3'17'0,"-24"3"-19"15,49-9 32-15,-7 0-31 16,-10 0 1-16,-11-7-1 16,-7-2 1-16,0-4 0 15,-8 0 0-15,-10-6 0 16,-7-6 1-16,0 9 0 16,-7-6 1-16,0-7 0 15,7-3 1-15,-7-3 0 16,-7-9 1-16,3-10-1 15,1-6 1-15,-1-9-1 16,4-4 0-16,11-12-1 16,3-20 0-16,-4 1-1 0,4-3 0 15,4-17 0-15,7-5 1 16,-1-16-1-16,5 2 1 31,-29-103 0-31,10 16 0 16,11 18 0-16,8 16 0 15,-1 4-1-15,7 2 0 16,8 13-1-16,-4-6 0 16,7 6 0-16,4 4 0 0,10-7 0 15,4 0 0-15,14 3-1 16,0-10 1-16,7 1-1 16,7 6 1-16,4 0 0 15,3-6 0-15,0 9 0 16,11 3 0-16,4 4 0 15,10 2 0-15,7 10 0 16,15 1 0-16,6-5 0 16,1 8 0-16,10 5-1 15,11 10 1-15,7-3 0 16,14 6 0-16,-4 7-1 16,12 6 1-16,6-7-1 15,4 10 1-15,-11 6 0 16,7 7 0-16,-3 18 0 15,7 10 0-15,-14 3 0 16,-1 16 0-16,-2 3 0 16,6 4 0-16,-7 5 0 0,-11 4 0 15,1 3-1-15,-4 6 1 16,-7 3 0-16,-15 7 1 16,-13 5 0-16,-15 8 0 15,-10 2 0-15,-15 4 0 16,-7 2 0-16,-14 4 1 15,1 0-2-15,-8 3 0 16,-11 0-2-16,-3 0 1 16,0 0-6-16,-4 0 1 0,-4-3-5 15,5 0 0-15,3 0-5 16,3-4 0-16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00.055"/>
    </inkml:context>
    <inkml:brush xml:id="br0">
      <inkml:brushProperty name="width" value="0.07" units="cm"/>
      <inkml:brushProperty name="height" value="0.07" units="cm"/>
      <inkml:brushProperty name="color" value="#3165BB"/>
      <inkml:brushProperty name="fitToCurve" value="1"/>
    </inkml:brush>
  </inkml:definitions>
  <inkml:trace contextRef="#ctx0" brushRef="#br0">1165 97 7 0,'-7'4'3'0,"3"-17"-4"0,4 7 3 16,0-1-2-16,0-2 1 15,0-1 1-15,0 1 0 16,-3 3-1-16,-1-1 1 15,-3 4 2-15,0 3 0 16,-4 0 0-16,1 0 1 16,-1 0-1-16,-3 0 0 0,3 0-2 15,-3-3 0-15,3 0-1 16,4-3 1-16,-7-1-2 16,0 4 1-16,-4 0-1 15,-7 3 0-15,4-3 0 16,-7 0 1-16,-1 3 0 15,1 0 0-15,0 3 1 16,-4-3 0-16,0 0 0 16,-4 0 0-16,1 3-1 15,-1-3 0-15,1 3-1 16,-1 0 1-16,8 0-1 16,-8 4 0-16,1 2 0 15,-8 1 0-15,-3 2 0 16,3 4 0-16,1 3 0 15,-1 0 1-15,1 0-1 16,-1-3 0-16,4-1 0 16,3 4 0-16,5 7-1 0,6-4 1 15,3 0 0-15,5 3 1 16,6 0-1-16,4-6 0 16,0 10 0-16,7-4 1 15,0 0-1-15,7 0 1 16,4 1 0-16,3-8 0 15,3-2 0-15,5 0 1 16,3 6-1-16,-1 0 0 16,1-3 0-16,4 9 0 0,3-5-1 15,3-1 1-15,4 0-1 16,-3 0 1-16,3-3-1 16,0-3 1-16,10-4-1 15,8 4 0-15,0-3 0 16,0-4 1-16,7 0-1 15,3-5 1-15,-3-1 0 16,0-6 0-16,3 3 0 16,8-4 0-16,-4 1-1 15,4 3 1-15,-1-6 0 16,-3 0 1-16,-3-1-1 16,3-2 1-16,3-4-1 15,-3 1 0-15,-4-4 1 16,-3-6 0-16,0 3-1 15,-3 0 1-15,-5 0 0 16,-9 0 0-16,-5-6 0 16,-10 0 1-16,0-1-1 0,-7-2 0 31,-11-7-1-31,-7-3 1 16,-3 1-1-16,-1-1 0 15,-3 6 0-15,-7 4 0 16,-3-4-1-16,-8 4 1 15,-7-1-1-15,-3 1 1 16,-1 3-1-16,-6 0 1 16,-8 2-1-16,-3 4 0 0,-7 4 0 15,-1 2 0-15,-2 7 0 16,-5-1 0-16,-3 1-1 16,-3 0 1-16,-8 6 0 15,1 0 0-15,3 3-1 16,14 0 1-16,-7 3-3 15,-3-2 1-15,3 2-3 16,0 0 0-16,7 1-4 16,0 2 1-16,4 0-5 15,7 4 1-15,10 6-1 16,8-3 0-16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1:55.400"/>
    </inkml:context>
    <inkml:brush xml:id="br0">
      <inkml:brushProperty name="width" value="0.07" units="cm"/>
      <inkml:brushProperty name="height" value="0.07" units="cm"/>
      <inkml:brushProperty name="color" value="#ED1C24"/>
      <inkml:brushProperty name="fitToCurve" value="1"/>
    </inkml:brush>
  </inkml:definitions>
  <inkml:trace contextRef="#ctx0" brushRef="#br0">1068 82 31 0,'-25'-16'15'0,"-24"-16"-19"0,34 26 32 16,-2-7-30-16,-12 7 0 16,-10 3-1-16,-7 3 1 15,-4 6 3-15,-10 7 0 16,-4 6-3-16,-3 9 1 0,-1 10 1 16,-3 0 0-16,0 6-1 15,7 4 1-15,0 2 0 16,4 13 0-16,3 0 0 15,8 0 0-15,6 4 0 16,11-11 0-16,11 7 0 16,14 4 1-16,14-4-1 15,11 13 0-15,10 2 0 16,15 1 0-16,17-6 0 16,4-7 0-16,21 4 0 15,4-10 0-15,17-10 2 16,4-9 0-16,14-9 1 15,4-13 1-15,7-7 1 16,-7-12 0-16,7-6 0 16,-4-10 1-16,-3 0-2 15,-11-6 0-15,-3-9-2 16,-1-4 1-16,-10-12-1 0,-14-7 0 16,-4-9-1-16,-10 3 0 15,-11-3-1-15,-4 6 1 16,-17-12 0-16,-12 2 1 15,-13-5-1-15,-14-1 0 16,-11 4 0-16,-8-4 0 16,-13 7 0-16,-15 15 1 15,-17-2-1-15,3 2 1 16,-21 1-1-16,-14 9 0 0,-15 6 0 16,-13 10 0-16,-19 9-3 15,-10 13 1-15,-7 3-4 16,-11 9 0-16,-7 7-4 15,15 0 1-15,-1 9-7 16,14 10 1-16,15-4-1 16,14 10 1-16</inkml:trace>
  <inkml:trace contextRef="#ctx0" brushRef="#br0" timeOffset="-735.5146">92 293 35 0,'14'-12'17'0,"25"15"-20"0,-25-3 29 16,8 3-26-16,-1 0 0 16,7 0 0-16,-3 0 0 15,0 0 0-15,0 1 0 16,3 2 0-16,1 0 0 15,-1 7 0-15,4-4 0 16,4 4-1-16,-1 0 1 16,-3-4 0-16,-4 4 0 15,-3-1 1-15,-7 7 0 0,-4 0 0 16,-7 6 1-16,-10-6-1 16,-8 7 1-16,-7-4-1 15,-6 3 1-15,-1-3-2 16,-4-3 0-16,4 0-2 15,1 6 0-15,2-6-3 16,5-6 0-16,2 2-5 16,1-2 1-16,0-3-1 15,3-1 0-15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6-02-17T17:52:02.201"/>
    </inkml:context>
    <inkml:brush xml:id="br0">
      <inkml:brushProperty name="width" value="0.07" units="cm"/>
      <inkml:brushProperty name="height" value="0.07" units="cm"/>
      <inkml:brushProperty name="color" value="#3165BB"/>
      <inkml:brushProperty name="fitToCurve" value="1"/>
    </inkml:brush>
  </inkml:definitions>
  <inkml:trace contextRef="#ctx0" brushRef="#br0">0 10484 35 0,'11'3'17'0,"10"-9"-24"16,-17 0 33-16,3-1-26 16,0 1 0-16,0 0-1 15,4-1 0-15,3 1 2 0,0 0 0 16,4 3 0-16,3 0 1 16,4-4 0-16,7 4 1 15,0-3 0-15,0-1 0 16,10-2-1-16,5-4 0 15,6-2-1-15,4-1 1 16,7-9 0-16,6-7 0 16,5-6-1-16,10-6 1 15,4-3 0-15,-7-7 0 16,13-9 0-16,5-10 0 0,-4 4-1 16,7-7 0-16,-8 0 0 15,8-12 1-15,4-7-1 16,-8 4 1-16,8-16 0 15,-8-4 0-15,1 1 1 16,3-16 0-16,-1-1 0 16,-2-5 1-16,3-4-1 15,-7 0 0-15,-1-18 0 16,-2 6 0-16,-1-17-1 16,-10 8 0-16,3-10 0 15,-3-7 0-15,-8 7-1 16,-14-10 0-16,-3 0 0 15,0 1 1-15,-4-7-1 16,-3 0 0-16,3 0-1 16,-7-4 1-16,-3-8-1 15,-8 9 0-15,-3-4 0 16,4 1 1-16,-1 6-1 0,-6 0 0 16,-1 6 0-16,-3 10 0 15,0-6 0-15,-7-1 0 16,-1 16 0-16,-2-3 0 15,-5-3 0-15,1 3 1 16,-8 13-1-16,1-3 0 16,-4-1 0-16,0 35 0 15,0-21 0-15,0-1 0 16,-4 0 0-16,1 10 0 0,-1-1 0 16,-3 13 0-16,0 4 0 15,-4 2 0-15,-3 4 0 16,-7 6 0-16,3 3 0 15,0 10 1-15,1 0-2 16,-5 12 1-16,5-3 0 16,-1 0 0-16,0-3 0 15,0 10 1-15,4-1-1 16,0 4 0-16,0 9 0 16,3 3 1-16,1 0-1 15,-1 7 0-15,0 2 0 16,-3 4 1-16,0-3-1 15,0 3 0-15,-1 3 0 16,1 3 0-16,0 3 0 16,0 7 0-16,0-1 0 15,-1 1 0-15,5-1-1 16,-1-2 1-16,1 6 0 16,2-1 0-16,1 7 0 0,0 4 0 15,4 2 0-15,-1 0 0 16,1 1 0-16,-1-4 0 15,0 3 0-15,-3 4 0 16,4-4-1-16,-1 4 1 16,1-4 0-16,-1 4 0 15,1-1 0-15,-1 4 0 16,4 6-1-16,0-6 1 16,-3 2 0-16,3 1 0 0,-4 0-1 15,4 3 1-15,0-3 0 16,0 3 1-16,0 0-1 15,-4 0 0-15,1 0 0 16,3-6 0-16,0 3-1 16,0 6 1-16,0 0 0 15,0-3 0-15,-4 9-1 16,4-2 1-16,-3 2 0 16,3 4 0-16,-4-4-1 15,1 1 1-15,-1-1 0 16,1 1 0-16,-1 2 0 15,0-2 0-15,1 2 0 16,-1 1 0-16,-3 0-1 16,4 2 1-16,-4 1 0 15,-4 0 0-15,0 3 0 16,1-7 0-16,3-2 0 16,-1 2 0-16,1-2 0 0,0-4 0 15,0-3 0-15,0 4 0 16,4-4 0-16,-1 0 0 15,0-3 0-15,1-3 0 16,-1-7-1-16,-3 1 1 16,4-1-1-16,-1-5 0 15,4-1 0-15,0-3 0 16,4 3-1-16,-4 4 1 16,3-4-1-16,4-3 1 15,0 0 0-15,1-3 1 0,-1 3-1 16,3 0 1-16,-3 0 0 15,4 0 0-15,-4 0-1 16,0 3 1-16,0-2 0 16,0 5 0-16,1 0 0 15,-1 1 0-15,0-1-1 16,3 4 0-16,1 2 0 16,0 4 1-16,-4-6 0 15,0 5 0-15,0-2 0 16,0 0 0-16,0 3 0 15,0 0 1-15,4-1-1 16,0 8 0-16,-1-4-1 16,4 3 1-16,4 6-1 15,3 1 1-15,4 2-1 16,0 1 1-16,0-1-1 16,0 1 1-16,3-3 0 15,-3 2 0-15,-4-2 0 0,-3 2 0 16,0-2 0-16,-7-1 1 15,-4-2 0-15,-4 2 0 16,-6-3-1-16,-1 1 0 16,-3-4-3-16,-4 0 1 15,1-3-5-15,-5 0 0 16,1-6-6-16,0-4 0 16,3-6-4-16,4-3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117AD3-A48C-45DB-BBAA-9289D7AFBD61}" type="datetimeFigureOut">
              <a:rPr lang="en-US" smtClean="0"/>
              <a:t>9/27/2017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893A8-88C2-4AF6-86E6-DA85D358A335}" type="slidenum">
              <a:rPr lang="en-US" smtClean="0"/>
              <a:t>‹#›</a:t>
            </a:fld>
            <a:endParaRPr lang="en-US"/>
          </a:p>
        </p:txBody>
      </p:sp>
    </p:spTree>
    <p:extLst>
      <p:ext uri="{BB962C8B-B14F-4D97-AF65-F5344CB8AC3E}">
        <p14:creationId xmlns:p14="http://schemas.microsoft.com/office/powerpoint/2010/main" val="2866200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One pathway, many products.</a:t>
            </a:r>
          </a:p>
          <a:p>
            <a:endParaRPr lang="en-US" dirty="0"/>
          </a:p>
          <a:p>
            <a:r>
              <a:rPr lang="en-US" dirty="0"/>
              <a:t>Improvements</a:t>
            </a:r>
            <a:r>
              <a:rPr lang="en-US" baseline="0" dirty="0"/>
              <a:t> leveraged!</a:t>
            </a:r>
          </a:p>
          <a:p>
            <a:endParaRPr lang="en-US" baseline="0" dirty="0"/>
          </a:p>
          <a:p>
            <a:r>
              <a:rPr lang="en-US" baseline="0" dirty="0"/>
              <a:t>Current product deals all centered on fene!</a:t>
            </a:r>
          </a:p>
          <a:p>
            <a:endParaRPr lang="en-US" baseline="0" dirty="0"/>
          </a:p>
          <a:p>
            <a:r>
              <a:rPr lang="en-US" baseline="0" dirty="0"/>
              <a:t>Let’s open the hood- how do we do synthetic biology?</a:t>
            </a:r>
            <a:endParaRPr lang="en-US" dirty="0"/>
          </a:p>
        </p:txBody>
      </p:sp>
      <p:sp>
        <p:nvSpPr>
          <p:cNvPr id="4" name="Slide Number Placeholder 3"/>
          <p:cNvSpPr>
            <a:spLocks noGrp="1"/>
          </p:cNvSpPr>
          <p:nvPr>
            <p:ph type="sldNum" sz="quarter" idx="10"/>
          </p:nvPr>
        </p:nvSpPr>
        <p:spPr/>
        <p:txBody>
          <a:bodyPr/>
          <a:lstStyle/>
          <a:p>
            <a:fld id="{AC42EBDC-4AF5-4C97-B903-654335CED459}" type="slidenum">
              <a:rPr lang="en-US" smtClean="0"/>
              <a:pPr/>
              <a:t>5</a:t>
            </a:fld>
            <a:endParaRPr lang="en-US" dirty="0"/>
          </a:p>
        </p:txBody>
      </p:sp>
    </p:spTree>
    <p:extLst>
      <p:ext uri="{BB962C8B-B14F-4D97-AF65-F5344CB8AC3E}">
        <p14:creationId xmlns:p14="http://schemas.microsoft.com/office/powerpoint/2010/main" val="691487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40</a:t>
            </a:fld>
            <a:endParaRPr lang="en-US"/>
          </a:p>
        </p:txBody>
      </p:sp>
    </p:spTree>
    <p:extLst>
      <p:ext uri="{BB962C8B-B14F-4D97-AF65-F5344CB8AC3E}">
        <p14:creationId xmlns:p14="http://schemas.microsoft.com/office/powerpoint/2010/main" val="2022428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44</a:t>
            </a:fld>
            <a:endParaRPr lang="en-US"/>
          </a:p>
        </p:txBody>
      </p:sp>
    </p:spTree>
    <p:extLst>
      <p:ext uri="{BB962C8B-B14F-4D97-AF65-F5344CB8AC3E}">
        <p14:creationId xmlns:p14="http://schemas.microsoft.com/office/powerpoint/2010/main" val="252589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54</a:t>
            </a:fld>
            <a:endParaRPr lang="en-US"/>
          </a:p>
        </p:txBody>
      </p:sp>
    </p:spTree>
    <p:extLst>
      <p:ext uri="{BB962C8B-B14F-4D97-AF65-F5344CB8AC3E}">
        <p14:creationId xmlns:p14="http://schemas.microsoft.com/office/powerpoint/2010/main" val="1893719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59</a:t>
            </a:fld>
            <a:endParaRPr lang="en-US"/>
          </a:p>
        </p:txBody>
      </p:sp>
    </p:spTree>
    <p:extLst>
      <p:ext uri="{BB962C8B-B14F-4D97-AF65-F5344CB8AC3E}">
        <p14:creationId xmlns:p14="http://schemas.microsoft.com/office/powerpoint/2010/main" val="26865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61</a:t>
            </a:fld>
            <a:endParaRPr lang="en-US"/>
          </a:p>
        </p:txBody>
      </p:sp>
    </p:spTree>
    <p:extLst>
      <p:ext uri="{BB962C8B-B14F-4D97-AF65-F5344CB8AC3E}">
        <p14:creationId xmlns:p14="http://schemas.microsoft.com/office/powerpoint/2010/main" val="41206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95B80394-EDBD-4D78-B184-21D4DB5CD616}" type="datetime8">
              <a:rPr lang="en-US"/>
              <a:pPr/>
              <a:t>9/28/2017 6:53 AM</a:t>
            </a:fld>
            <a:endParaRPr lang="en-US"/>
          </a:p>
        </p:txBody>
      </p:sp>
      <p:sp>
        <p:nvSpPr>
          <p:cNvPr id="6" name="Rectangle 6"/>
          <p:cNvSpPr>
            <a:spLocks noGrp="1" noChangeArrowheads="1"/>
          </p:cNvSpPr>
          <p:nvPr>
            <p:ph type="ftr" sz="quarter" idx="4"/>
          </p:nvPr>
        </p:nvSpPr>
        <p:spPr>
          <a:ln/>
        </p:spPr>
        <p:txBody>
          <a:bodyPr/>
          <a:lstStyle/>
          <a:p>
            <a:r>
              <a:rPr lang="en-US" altLang="ja-JP"/>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r>
              <a:rPr lang="en-US" altLang="ja-JP" sz="100"/>
              <a:t> </a:t>
            </a:r>
            <a:endParaRPr lang="en-US" sz="100"/>
          </a:p>
        </p:txBody>
      </p:sp>
      <p:sp>
        <p:nvSpPr>
          <p:cNvPr id="7" name="Rectangle 7"/>
          <p:cNvSpPr>
            <a:spLocks noGrp="1" noChangeArrowheads="1"/>
          </p:cNvSpPr>
          <p:nvPr>
            <p:ph type="sldNum" sz="quarter" idx="5"/>
          </p:nvPr>
        </p:nvSpPr>
        <p:spPr>
          <a:ln/>
        </p:spPr>
        <p:txBody>
          <a:bodyPr/>
          <a:lstStyle/>
          <a:p>
            <a:fld id="{E0839BD3-365D-4E5B-856A-0DA5E9C77C60}" type="slidenum">
              <a:rPr lang="en-US"/>
              <a:pPr/>
              <a:t>69</a:t>
            </a:fld>
            <a:endParaRPr lang="en-US"/>
          </a:p>
        </p:txBody>
      </p:sp>
      <p:sp>
        <p:nvSpPr>
          <p:cNvPr id="448514" name="Rectangle 2"/>
          <p:cNvSpPr>
            <a:spLocks noGrp="1" noRot="1" noChangeAspect="1" noChangeArrowheads="1" noTextEdit="1"/>
          </p:cNvSpPr>
          <p:nvPr>
            <p:ph type="sldImg"/>
          </p:nvPr>
        </p:nvSpPr>
        <p:spPr>
          <a:xfrm>
            <a:off x="381000" y="685800"/>
            <a:ext cx="6096000" cy="3429000"/>
          </a:xfrm>
          <a:ln/>
        </p:spPr>
      </p:sp>
      <p:sp>
        <p:nvSpPr>
          <p:cNvPr id="448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73184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One pathway, many products.</a:t>
            </a:r>
          </a:p>
          <a:p>
            <a:endParaRPr lang="en-US" dirty="0"/>
          </a:p>
          <a:p>
            <a:r>
              <a:rPr lang="en-US" dirty="0"/>
              <a:t>Improvements</a:t>
            </a:r>
            <a:r>
              <a:rPr lang="en-US" baseline="0" dirty="0"/>
              <a:t> leveraged!</a:t>
            </a:r>
          </a:p>
          <a:p>
            <a:endParaRPr lang="en-US" baseline="0" dirty="0"/>
          </a:p>
          <a:p>
            <a:r>
              <a:rPr lang="en-US" baseline="0" dirty="0"/>
              <a:t>Current product deals all centered on fene!</a:t>
            </a:r>
          </a:p>
          <a:p>
            <a:endParaRPr lang="en-US" baseline="0" dirty="0"/>
          </a:p>
          <a:p>
            <a:r>
              <a:rPr lang="en-US" baseline="0" dirty="0"/>
              <a:t>Let’s open the hood- how do we do synthetic biology?</a:t>
            </a:r>
            <a:endParaRPr lang="en-US" dirty="0"/>
          </a:p>
        </p:txBody>
      </p:sp>
      <p:sp>
        <p:nvSpPr>
          <p:cNvPr id="4" name="Slide Number Placeholder 3"/>
          <p:cNvSpPr>
            <a:spLocks noGrp="1"/>
          </p:cNvSpPr>
          <p:nvPr>
            <p:ph type="sldNum" sz="quarter" idx="10"/>
          </p:nvPr>
        </p:nvSpPr>
        <p:spPr/>
        <p:txBody>
          <a:bodyPr/>
          <a:lstStyle/>
          <a:p>
            <a:fld id="{AC42EBDC-4AF5-4C97-B903-654335CED459}" type="slidenum">
              <a:rPr lang="en-US" smtClean="0"/>
              <a:pPr/>
              <a:t>6</a:t>
            </a:fld>
            <a:endParaRPr lang="en-US" dirty="0"/>
          </a:p>
        </p:txBody>
      </p:sp>
    </p:spTree>
    <p:extLst>
      <p:ext uri="{BB962C8B-B14F-4D97-AF65-F5344CB8AC3E}">
        <p14:creationId xmlns:p14="http://schemas.microsoft.com/office/powerpoint/2010/main" val="360724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focus on the</a:t>
            </a:r>
            <a:r>
              <a:rPr lang="en-US" baseline="0" dirty="0"/>
              <a:t> </a:t>
            </a:r>
            <a:r>
              <a:rPr lang="en-US" baseline="0" dirty="0" err="1"/>
              <a:t>transitor</a:t>
            </a:r>
            <a:r>
              <a:rPr lang="en-US" baseline="0" dirty="0"/>
              <a:t>, and circuits as inspiration for well behaved parts and digital behavior</a:t>
            </a:r>
          </a:p>
          <a:p>
            <a:r>
              <a:rPr lang="en-US" baseline="0" dirty="0"/>
              <a:t>Less emphasis on ecosystem, and tooling that makes electronics / tech fields efficient</a:t>
            </a:r>
            <a:endParaRPr lang="en-US" dirty="0"/>
          </a:p>
        </p:txBody>
      </p:sp>
      <p:sp>
        <p:nvSpPr>
          <p:cNvPr id="4" name="Slide Number Placeholder 3"/>
          <p:cNvSpPr>
            <a:spLocks noGrp="1"/>
          </p:cNvSpPr>
          <p:nvPr>
            <p:ph type="sldNum" sz="quarter" idx="10"/>
          </p:nvPr>
        </p:nvSpPr>
        <p:spPr/>
        <p:txBody>
          <a:bodyPr/>
          <a:lstStyle/>
          <a:p>
            <a:fld id="{4446CAFD-7625-4695-8EBD-74C346163684}" type="slidenum">
              <a:rPr lang="en-US" smtClean="0"/>
              <a:t>10</a:t>
            </a:fld>
            <a:endParaRPr lang="en-US"/>
          </a:p>
        </p:txBody>
      </p:sp>
    </p:spTree>
    <p:extLst>
      <p:ext uri="{BB962C8B-B14F-4D97-AF65-F5344CB8AC3E}">
        <p14:creationId xmlns:p14="http://schemas.microsoft.com/office/powerpoint/2010/main" val="367472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46CAFD-7625-4695-8EBD-74C346163684}" type="slidenum">
              <a:rPr lang="en-US" smtClean="0"/>
              <a:t>14</a:t>
            </a:fld>
            <a:endParaRPr lang="en-US"/>
          </a:p>
        </p:txBody>
      </p:sp>
    </p:spTree>
    <p:extLst>
      <p:ext uri="{BB962C8B-B14F-4D97-AF65-F5344CB8AC3E}">
        <p14:creationId xmlns:p14="http://schemas.microsoft.com/office/powerpoint/2010/main" val="2298653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15</a:t>
            </a:fld>
            <a:endParaRPr lang="en-US"/>
          </a:p>
        </p:txBody>
      </p:sp>
    </p:spTree>
    <p:extLst>
      <p:ext uri="{BB962C8B-B14F-4D97-AF65-F5344CB8AC3E}">
        <p14:creationId xmlns:p14="http://schemas.microsoft.com/office/powerpoint/2010/main" val="70630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1" u="none" strike="noStrike" kern="1200" baseline="0" dirty="0">
                <a:solidFill>
                  <a:schemeClr val="tx1"/>
                </a:solidFill>
                <a:latin typeface="Tahoma" pitchFamily="34" charset="0"/>
                <a:ea typeface="Tahoma" pitchFamily="34" charset="0"/>
                <a:cs typeface="Tahoma" pitchFamily="34" charset="0"/>
              </a:rPr>
              <a:t>Software tools enable the design of dozens of microbes with minimal effort</a:t>
            </a:r>
            <a:endParaRPr lang="en-US" sz="1200" kern="1200" dirty="0">
              <a:solidFill>
                <a:schemeClr val="tx1"/>
              </a:solidFill>
              <a:effectLst/>
              <a:latin typeface="Tahoma" pitchFamily="34" charset="0"/>
              <a:ea typeface="Tahoma" pitchFamily="34" charset="0"/>
              <a:cs typeface="Tahoma" pitchFamily="34" charset="0"/>
            </a:endParaRPr>
          </a:p>
          <a:p>
            <a:r>
              <a:rPr lang="en-US" sz="1200" kern="1200" dirty="0">
                <a:solidFill>
                  <a:schemeClr val="tx1"/>
                </a:solidFill>
                <a:effectLst/>
                <a:latin typeface="Tahoma" pitchFamily="34" charset="0"/>
                <a:ea typeface="Tahoma" pitchFamily="34" charset="0"/>
                <a:cs typeface="Tahoma" pitchFamily="34" charset="0"/>
              </a:rPr>
              <a:t>New computational and bioinformatics tools to predictably </a:t>
            </a:r>
            <a:r>
              <a:rPr lang="en-US" sz="1200" u="sng" kern="1200" dirty="0">
                <a:solidFill>
                  <a:schemeClr val="tx1"/>
                </a:solidFill>
                <a:effectLst/>
                <a:latin typeface="Tahoma" pitchFamily="34" charset="0"/>
                <a:ea typeface="Tahoma" pitchFamily="34" charset="0"/>
                <a:cs typeface="Tahoma" pitchFamily="34" charset="0"/>
              </a:rPr>
              <a:t>design</a:t>
            </a:r>
            <a:r>
              <a:rPr lang="en-US" sz="1200" kern="1200" dirty="0">
                <a:solidFill>
                  <a:schemeClr val="tx1"/>
                </a:solidFill>
                <a:effectLst/>
                <a:latin typeface="Tahoma" pitchFamily="34" charset="0"/>
                <a:ea typeface="Tahoma" pitchFamily="34" charset="0"/>
                <a:cs typeface="Tahoma" pitchFamily="34" charset="0"/>
              </a:rPr>
              <a:t> biosynthetic routes to new targets</a:t>
            </a:r>
          </a:p>
          <a:p>
            <a:r>
              <a:rPr lang="en-US" sz="1200" b="0" i="0" u="none" strike="noStrike" kern="1200" baseline="0" dirty="0">
                <a:solidFill>
                  <a:schemeClr val="tx1"/>
                </a:solidFill>
                <a:latin typeface="Tahoma" pitchFamily="34" charset="0"/>
                <a:ea typeface="Tahoma" pitchFamily="34" charset="0"/>
                <a:cs typeface="Tahoma" pitchFamily="34" charset="0"/>
              </a:rPr>
              <a:t>To enable engineering of novel chassis, a software workflow will be developed that</a:t>
            </a:r>
          </a:p>
          <a:p>
            <a:r>
              <a:rPr lang="en-US" sz="1200" b="0" i="0" u="none" strike="noStrike" kern="1200" baseline="0" dirty="0">
                <a:solidFill>
                  <a:schemeClr val="tx1"/>
                </a:solidFill>
                <a:latin typeface="Tahoma" pitchFamily="34" charset="0"/>
                <a:ea typeface="Tahoma" pitchFamily="34" charset="0"/>
                <a:cs typeface="Tahoma" pitchFamily="34" charset="0"/>
              </a:rPr>
              <a:t>takes raw whole genome DNA sequence data and delivers the requisite baseline understanding of an</a:t>
            </a:r>
          </a:p>
          <a:p>
            <a:r>
              <a:rPr lang="en-US" sz="1200" b="0" i="0" u="none" strike="noStrike" kern="1200" baseline="0" dirty="0">
                <a:solidFill>
                  <a:schemeClr val="tx1"/>
                </a:solidFill>
                <a:latin typeface="Tahoma" pitchFamily="34" charset="0"/>
                <a:ea typeface="Tahoma" pitchFamily="34" charset="0"/>
                <a:cs typeface="Tahoma" pitchFamily="34" charset="0"/>
              </a:rPr>
              <a:t>organism so as to empower advanced engineering. </a:t>
            </a:r>
          </a:p>
          <a:p>
            <a:r>
              <a:rPr lang="en-US" sz="1200" b="0" i="0" u="none" strike="noStrike" kern="1200" baseline="0" dirty="0">
                <a:solidFill>
                  <a:schemeClr val="tx1"/>
                </a:solidFill>
                <a:latin typeface="Tahoma" pitchFamily="34" charset="0"/>
                <a:ea typeface="Tahoma" pitchFamily="34" charset="0"/>
                <a:cs typeface="Tahoma" pitchFamily="34" charset="0"/>
              </a:rPr>
              <a:t>ability to engineer chassis that have</a:t>
            </a:r>
          </a:p>
          <a:p>
            <a:r>
              <a:rPr lang="en-US" sz="1200" b="0" i="0" u="none" strike="noStrike" kern="1200" baseline="0" dirty="0">
                <a:solidFill>
                  <a:schemeClr val="tx1"/>
                </a:solidFill>
                <a:latin typeface="Tahoma" pitchFamily="34" charset="0"/>
                <a:ea typeface="Tahoma" pitchFamily="34" charset="0"/>
                <a:cs typeface="Tahoma" pitchFamily="34" charset="0"/>
              </a:rPr>
              <a:t>evolved beneficial adaptations (</a:t>
            </a:r>
            <a:r>
              <a:rPr lang="en-US" sz="1200" b="0" i="1" u="none" strike="noStrike" kern="1200" baseline="0" dirty="0">
                <a:solidFill>
                  <a:schemeClr val="tx1"/>
                </a:solidFill>
                <a:latin typeface="Tahoma" pitchFamily="34" charset="0"/>
                <a:ea typeface="Tahoma" pitchFamily="34" charset="0"/>
                <a:cs typeface="Tahoma" pitchFamily="34" charset="0"/>
              </a:rPr>
              <a:t>e.g. </a:t>
            </a:r>
            <a:r>
              <a:rPr lang="en-US" sz="1200" b="0" i="0" u="none" strike="noStrike" kern="1200" baseline="0" dirty="0">
                <a:solidFill>
                  <a:schemeClr val="tx1"/>
                </a:solidFill>
                <a:latin typeface="Tahoma" pitchFamily="34" charset="0"/>
                <a:ea typeface="Tahoma" pitchFamily="34" charset="0"/>
                <a:cs typeface="Tahoma" pitchFamily="34" charset="0"/>
              </a:rPr>
              <a:t>heat tolerance).</a:t>
            </a:r>
          </a:p>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20</a:t>
            </a:fld>
            <a:endParaRPr lang="en-US" dirty="0"/>
          </a:p>
        </p:txBody>
      </p:sp>
    </p:spTree>
    <p:extLst>
      <p:ext uri="{BB962C8B-B14F-4D97-AF65-F5344CB8AC3E}">
        <p14:creationId xmlns:p14="http://schemas.microsoft.com/office/powerpoint/2010/main" val="4245270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23</a:t>
            </a:fld>
            <a:endParaRPr lang="en-US"/>
          </a:p>
        </p:txBody>
      </p:sp>
    </p:spTree>
    <p:extLst>
      <p:ext uri="{BB962C8B-B14F-4D97-AF65-F5344CB8AC3E}">
        <p14:creationId xmlns:p14="http://schemas.microsoft.com/office/powerpoint/2010/main" val="392660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B92A654F-2844-4B43-9FB2-A0F8714E5ECC}" type="datetime8">
              <a:rPr lang="en-US"/>
              <a:pPr/>
              <a:t>9/27/2017 4:01 PM</a:t>
            </a:fld>
            <a:endParaRPr lang="en-US"/>
          </a:p>
        </p:txBody>
      </p:sp>
      <p:sp>
        <p:nvSpPr>
          <p:cNvPr id="6" name="Rectangle 6"/>
          <p:cNvSpPr>
            <a:spLocks noGrp="1" noChangeArrowheads="1"/>
          </p:cNvSpPr>
          <p:nvPr>
            <p:ph type="ftr" sz="quarter" idx="4"/>
          </p:nvPr>
        </p:nvSpPr>
        <p:spPr>
          <a:ln/>
        </p:spPr>
        <p:txBody>
          <a:bodyPr/>
          <a:lstStyle/>
          <a:p>
            <a:r>
              <a:rPr lang="en-US" altLang="ja-JP"/>
              <a:t>© 2007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r>
              <a:rPr lang="en-US" altLang="ja-JP" sz="100"/>
              <a:t> </a:t>
            </a:r>
            <a:endParaRPr lang="en-US" sz="100"/>
          </a:p>
        </p:txBody>
      </p:sp>
      <p:sp>
        <p:nvSpPr>
          <p:cNvPr id="7" name="Rectangle 7"/>
          <p:cNvSpPr>
            <a:spLocks noGrp="1" noChangeArrowheads="1"/>
          </p:cNvSpPr>
          <p:nvPr>
            <p:ph type="sldNum" sz="quarter" idx="5"/>
          </p:nvPr>
        </p:nvSpPr>
        <p:spPr>
          <a:ln/>
        </p:spPr>
        <p:txBody>
          <a:bodyPr/>
          <a:lstStyle/>
          <a:p>
            <a:fld id="{426552D9-3E33-4A2E-97A8-BE292A4A9D19}" type="slidenum">
              <a:rPr lang="en-US"/>
              <a:pPr/>
              <a:t>26</a:t>
            </a:fld>
            <a:endParaRPr lang="en-US"/>
          </a:p>
        </p:txBody>
      </p:sp>
      <p:sp>
        <p:nvSpPr>
          <p:cNvPr id="467970" name="Rectangle 2"/>
          <p:cNvSpPr>
            <a:spLocks noGrp="1" noRot="1" noChangeAspect="1" noChangeArrowheads="1" noTextEdit="1"/>
          </p:cNvSpPr>
          <p:nvPr>
            <p:ph type="sldImg"/>
          </p:nvPr>
        </p:nvSpPr>
        <p:spPr>
          <a:xfrm>
            <a:off x="381000" y="685800"/>
            <a:ext cx="6096000" cy="3429000"/>
          </a:xfrm>
          <a:ln/>
        </p:spPr>
      </p:sp>
      <p:sp>
        <p:nvSpPr>
          <p:cNvPr id="467971"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085307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C5DBD-1A94-4D75-8A8C-922BFB4E5CFE}" type="slidenum">
              <a:rPr lang="en-US" smtClean="0"/>
              <a:t>35</a:t>
            </a:fld>
            <a:endParaRPr lang="en-US"/>
          </a:p>
        </p:txBody>
      </p:sp>
    </p:spTree>
    <p:extLst>
      <p:ext uri="{BB962C8B-B14F-4D97-AF65-F5344CB8AC3E}">
        <p14:creationId xmlns:p14="http://schemas.microsoft.com/office/powerpoint/2010/main" val="3119125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C2B6-6152-4CA3-977A-00BBE4F45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0E6EBF-3781-4611-9EF0-5E66C020B4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DDB6B-CB1B-4AB9-B36D-2A9DE9FB6E97}"/>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5" name="Footer Placeholder 4">
            <a:extLst>
              <a:ext uri="{FF2B5EF4-FFF2-40B4-BE49-F238E27FC236}">
                <a16:creationId xmlns:a16="http://schemas.microsoft.com/office/drawing/2014/main" id="{BA538D4C-9874-4D14-AD8E-C55F1CA64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0B3F4-8502-420E-B206-DDF20A9E9B9E}"/>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116301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309A2-34CC-4FFF-B833-E775478A7C3D}"/>
              </a:ext>
            </a:extLst>
          </p:cNvPr>
          <p:cNvSpPr>
            <a:spLocks noGrp="1"/>
          </p:cNvSpPr>
          <p:nvPr>
            <p:ph type="title"/>
          </p:nvPr>
        </p:nvSpPr>
        <p:spPr/>
        <p:txBody>
          <a:bodyPr/>
          <a:lstStyle>
            <a:lvl1pPr>
              <a:defRPr>
                <a:solidFill>
                  <a:schemeClr val="tx2"/>
                </a:solidFill>
                <a:latin typeface="Gill Sans MT" panose="020B0502020104020203"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A2C24820-C21F-414D-8497-929C73BAB0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B82A4-5931-4034-B572-C15DE6E2A1F8}"/>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5" name="Footer Placeholder 4">
            <a:extLst>
              <a:ext uri="{FF2B5EF4-FFF2-40B4-BE49-F238E27FC236}">
                <a16:creationId xmlns:a16="http://schemas.microsoft.com/office/drawing/2014/main" id="{ED508712-A752-4F16-A50C-3AB16F406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B97E-3948-4273-98B1-3E56C146DBED}"/>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76944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4CE209-29BD-4F31-A622-27B8CD527E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AB22FC-614B-484E-B92C-4BD4EEB54F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DBA19-CB89-448C-8FE0-997EB9BFA8AB}"/>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5" name="Footer Placeholder 4">
            <a:extLst>
              <a:ext uri="{FF2B5EF4-FFF2-40B4-BE49-F238E27FC236}">
                <a16:creationId xmlns:a16="http://schemas.microsoft.com/office/drawing/2014/main" id="{951488B1-B6AA-417F-81DA-F4DCD4E06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31300-5F7C-4916-A228-BC0BFE01D4CB}"/>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118652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465665" y="1201511"/>
            <a:ext cx="11007035" cy="1190555"/>
          </a:xfrm>
          <a:prstGeom prst="rect">
            <a:avLst/>
          </a:prstGeom>
        </p:spPr>
        <p:txBody>
          <a:bodyPr anchor="b" anchorCtr="0">
            <a:noAutofit/>
          </a:bodyPr>
          <a:lstStyle>
            <a:lvl1pPr algn="l">
              <a:lnSpc>
                <a:spcPts val="4200"/>
              </a:lnSpc>
              <a:defRPr kumimoji="0" lang="en-US" sz="4000" b="1" i="0" u="none" strike="noStrike" kern="1200" cap="none" spc="0" normalizeH="0" baseline="0" noProof="0" dirty="0" smtClean="0">
                <a:ln>
                  <a:noFill/>
                </a:ln>
                <a:solidFill>
                  <a:srgbClr val="919195"/>
                </a:solidFill>
                <a:effectLst/>
                <a:uLnTx/>
                <a:uFillTx/>
                <a:latin typeface="Arial"/>
                <a:ea typeface="+mj-ea"/>
                <a:cs typeface="Arial"/>
              </a:defRPr>
            </a:lvl1pPr>
          </a:lstStyle>
          <a:p>
            <a:pPr marL="0" marR="0" lvl="0" indent="0" algn="l" defTabSz="457200" rtl="0" eaLnBrk="1" fontAlgn="auto" latinLnBrk="0" hangingPunct="1">
              <a:lnSpc>
                <a:spcPts val="44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919195"/>
                </a:solidFill>
                <a:effectLst/>
                <a:uLnTx/>
                <a:uFillTx/>
                <a:latin typeface="Arial"/>
                <a:ea typeface="+mj-ea"/>
                <a:cs typeface="Arial"/>
              </a:rPr>
              <a:t>CLICK TO EDIT MASTER TITLE STYLE</a:t>
            </a:r>
          </a:p>
        </p:txBody>
      </p:sp>
    </p:spTree>
    <p:extLst>
      <p:ext uri="{BB962C8B-B14F-4D97-AF65-F5344CB8AC3E}">
        <p14:creationId xmlns:p14="http://schemas.microsoft.com/office/powerpoint/2010/main" val="1057615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9BEC-4414-4307-8566-E0BD9C7F93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672E77-E669-4096-B5A6-31A73342B7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9CDE0-571A-46B8-B650-5B18A3E0C20C}"/>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5" name="Footer Placeholder 4">
            <a:extLst>
              <a:ext uri="{FF2B5EF4-FFF2-40B4-BE49-F238E27FC236}">
                <a16:creationId xmlns:a16="http://schemas.microsoft.com/office/drawing/2014/main" id="{5939599F-6925-40B8-9C61-D9089B328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462113-3450-4C34-8FC5-19E0975C49B8}"/>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1378246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887B-5914-417A-8EB5-20157CC201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27D165-6A87-497B-A125-E60D3FFC46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0D5FB3-420A-4B15-A9CA-B1CBDD964E98}"/>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5" name="Footer Placeholder 4">
            <a:extLst>
              <a:ext uri="{FF2B5EF4-FFF2-40B4-BE49-F238E27FC236}">
                <a16:creationId xmlns:a16="http://schemas.microsoft.com/office/drawing/2014/main" id="{C7505BB5-3C84-45A8-AE1F-D79ED348B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1314E-6641-44D0-BA02-6C1A8242CA7A}"/>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4291133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B6B-1230-431C-8F79-80EAFCE3AA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BD6DD8-7664-4C8A-AD9E-DAC0B424B1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A3437C-CA7F-4012-95C2-0BB303CFC35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0FAD48-AC3A-41F3-818F-3377E7E56EF4}"/>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6" name="Footer Placeholder 5">
            <a:extLst>
              <a:ext uri="{FF2B5EF4-FFF2-40B4-BE49-F238E27FC236}">
                <a16:creationId xmlns:a16="http://schemas.microsoft.com/office/drawing/2014/main" id="{6ED3341D-F826-4129-AA59-6414018412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807C8-9728-45CF-BDA8-6AA8222829AC}"/>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401676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F818-112D-4E49-92F3-3FFBB9A4A3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55FDF8-93C3-4052-B484-BBE899A2AD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445E0E-496D-4299-8CAE-F7DE68CEF5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6A1B21-0EF4-45B3-9219-9D06D2F2C4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42C57FE-FBDE-4E7A-AE23-52742D4B7B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AD0820-02BA-4EBE-8A9A-AE8D273CFB18}"/>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8" name="Footer Placeholder 7">
            <a:extLst>
              <a:ext uri="{FF2B5EF4-FFF2-40B4-BE49-F238E27FC236}">
                <a16:creationId xmlns:a16="http://schemas.microsoft.com/office/drawing/2014/main" id="{3B7F772E-B9C5-4C7F-960C-C6319E7D11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CD21C7-8B65-4C53-A4A5-F20C13B486AA}"/>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4040023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C7D1-E7FD-467D-9736-CCDDC0850340}"/>
              </a:ext>
            </a:extLst>
          </p:cNvPr>
          <p:cNvSpPr>
            <a:spLocks noGrp="1"/>
          </p:cNvSpPr>
          <p:nvPr>
            <p:ph type="title"/>
          </p:nvPr>
        </p:nvSpPr>
        <p:spPr/>
        <p:txBody>
          <a:bodyPr/>
          <a:lstStyle>
            <a:lvl1pPr>
              <a:defRPr>
                <a:solidFill>
                  <a:schemeClr val="tx2"/>
                </a:solidFill>
                <a:latin typeface="Gill Sans MT" panose="020B0502020104020203"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E7EEE60D-F28E-407A-A561-FB901FD2D557}"/>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4" name="Footer Placeholder 3">
            <a:extLst>
              <a:ext uri="{FF2B5EF4-FFF2-40B4-BE49-F238E27FC236}">
                <a16:creationId xmlns:a16="http://schemas.microsoft.com/office/drawing/2014/main" id="{76740DEF-08E1-4141-81DA-4145CDBCE8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A05F36-CAEE-4B01-8FFE-FF9CA52D6B0D}"/>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35026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B57D7F-4958-4FA7-8068-B154A5EB2A68}"/>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3" name="Footer Placeholder 2">
            <a:extLst>
              <a:ext uri="{FF2B5EF4-FFF2-40B4-BE49-F238E27FC236}">
                <a16:creationId xmlns:a16="http://schemas.microsoft.com/office/drawing/2014/main" id="{8296EA37-D4A0-435C-861D-0967BDFFF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91021A-0AA1-45F8-8EBD-D612CF041F13}"/>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688644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1D56-D3D3-47DC-B231-FE94952061E5}"/>
              </a:ext>
            </a:extLst>
          </p:cNvPr>
          <p:cNvSpPr>
            <a:spLocks noGrp="1"/>
          </p:cNvSpPr>
          <p:nvPr>
            <p:ph type="title"/>
          </p:nvPr>
        </p:nvSpPr>
        <p:spPr>
          <a:xfrm>
            <a:off x="839788" y="457200"/>
            <a:ext cx="3932237" cy="1600200"/>
          </a:xfrm>
        </p:spPr>
        <p:txBody>
          <a:bodyPr anchor="b"/>
          <a:lstStyle>
            <a:lvl1pPr>
              <a:defRPr sz="3200">
                <a:solidFill>
                  <a:schemeClr val="tx2"/>
                </a:solidFill>
                <a:latin typeface="Gill Sans MT" panose="020B05020201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2DAA393-A3B0-45AA-BE09-D07D74047293}"/>
              </a:ext>
            </a:extLst>
          </p:cNvPr>
          <p:cNvSpPr>
            <a:spLocks noGrp="1"/>
          </p:cNvSpPr>
          <p:nvPr>
            <p:ph idx="1"/>
          </p:nvPr>
        </p:nvSpPr>
        <p:spPr>
          <a:xfrm>
            <a:off x="5183188" y="987425"/>
            <a:ext cx="6172200" cy="4873625"/>
          </a:xfrm>
        </p:spPr>
        <p:txBody>
          <a:bodyPr/>
          <a:lstStyle>
            <a:lvl1pPr>
              <a:defRPr sz="3200">
                <a:solidFill>
                  <a:schemeClr val="tx2"/>
                </a:solidFill>
                <a:latin typeface="Gill Sans MT" panose="020B0502020104020203" pitchFamily="34" charset="0"/>
              </a:defRPr>
            </a:lvl1pPr>
            <a:lvl2pPr>
              <a:defRPr sz="2800">
                <a:solidFill>
                  <a:schemeClr val="tx2"/>
                </a:solidFill>
                <a:latin typeface="Gill Sans MT" panose="020B0502020104020203" pitchFamily="34" charset="0"/>
              </a:defRPr>
            </a:lvl2pPr>
            <a:lvl3pPr>
              <a:defRPr sz="2400">
                <a:solidFill>
                  <a:schemeClr val="tx2"/>
                </a:solidFill>
                <a:latin typeface="Gill Sans MT" panose="020B0502020104020203" pitchFamily="34" charset="0"/>
              </a:defRPr>
            </a:lvl3pPr>
            <a:lvl4pPr>
              <a:defRPr sz="2000">
                <a:solidFill>
                  <a:schemeClr val="tx2"/>
                </a:solidFill>
                <a:latin typeface="Gill Sans MT" panose="020B0502020104020203" pitchFamily="34" charset="0"/>
              </a:defRPr>
            </a:lvl4pPr>
            <a:lvl5pPr>
              <a:defRPr sz="2000">
                <a:solidFill>
                  <a:schemeClr val="tx2"/>
                </a:solidFill>
                <a:latin typeface="Gill Sans MT" panose="020B0502020104020203"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DB5FD34-3159-4237-AD88-49E295141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BEEDF9-D36D-4B70-9063-53F00B8F22EF}"/>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6" name="Footer Placeholder 5">
            <a:extLst>
              <a:ext uri="{FF2B5EF4-FFF2-40B4-BE49-F238E27FC236}">
                <a16:creationId xmlns:a16="http://schemas.microsoft.com/office/drawing/2014/main" id="{8EE3325F-623D-4C60-9D2A-FB692C70C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96B3B-6EAF-44FF-BB2A-4D325E8775D2}"/>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223359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BDA5B-0E4C-448D-ADD6-1C068B31C8E5}"/>
              </a:ext>
            </a:extLst>
          </p:cNvPr>
          <p:cNvSpPr>
            <a:spLocks noGrp="1"/>
          </p:cNvSpPr>
          <p:nvPr>
            <p:ph type="title"/>
          </p:nvPr>
        </p:nvSpPr>
        <p:spPr>
          <a:xfrm>
            <a:off x="839788" y="457200"/>
            <a:ext cx="3932237" cy="1600200"/>
          </a:xfrm>
        </p:spPr>
        <p:txBody>
          <a:bodyPr anchor="b"/>
          <a:lstStyle>
            <a:lvl1pPr>
              <a:defRPr sz="3200">
                <a:solidFill>
                  <a:schemeClr val="tx2"/>
                </a:solidFill>
                <a:latin typeface="Gill Sans MT" panose="020B0502020104020203" pitchFamily="34"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6F88B9FB-8390-4562-91D2-203AEDB668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94AC672-8D87-45DB-A8D0-3B6C779CE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888538-43EE-441C-B5FE-C50672425264}"/>
              </a:ext>
            </a:extLst>
          </p:cNvPr>
          <p:cNvSpPr>
            <a:spLocks noGrp="1"/>
          </p:cNvSpPr>
          <p:nvPr>
            <p:ph type="dt" sz="half" idx="10"/>
          </p:nvPr>
        </p:nvSpPr>
        <p:spPr/>
        <p:txBody>
          <a:bodyPr/>
          <a:lstStyle/>
          <a:p>
            <a:fld id="{C006BC19-7516-4607-BF78-8FE437561072}" type="datetimeFigureOut">
              <a:rPr lang="en-US" smtClean="0"/>
              <a:t>9/27/2017</a:t>
            </a:fld>
            <a:endParaRPr lang="en-US"/>
          </a:p>
        </p:txBody>
      </p:sp>
      <p:sp>
        <p:nvSpPr>
          <p:cNvPr id="6" name="Footer Placeholder 5">
            <a:extLst>
              <a:ext uri="{FF2B5EF4-FFF2-40B4-BE49-F238E27FC236}">
                <a16:creationId xmlns:a16="http://schemas.microsoft.com/office/drawing/2014/main" id="{3035E451-C44D-4D2E-95A6-3F8975D86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A38A0-6464-4C7A-A1F1-AEACADB12179}"/>
              </a:ext>
            </a:extLst>
          </p:cNvPr>
          <p:cNvSpPr>
            <a:spLocks noGrp="1"/>
          </p:cNvSpPr>
          <p:nvPr>
            <p:ph type="sldNum" sz="quarter" idx="12"/>
          </p:nvPr>
        </p:nvSpPr>
        <p:spPr/>
        <p:txBody>
          <a:bodyPr/>
          <a:lstStyle/>
          <a:p>
            <a:fld id="{3F80A1AF-5840-4F88-8794-AF5B6940CABC}" type="slidenum">
              <a:rPr lang="en-US" smtClean="0"/>
              <a:t>‹#›</a:t>
            </a:fld>
            <a:endParaRPr lang="en-US"/>
          </a:p>
        </p:txBody>
      </p:sp>
    </p:spTree>
    <p:extLst>
      <p:ext uri="{BB962C8B-B14F-4D97-AF65-F5344CB8AC3E}">
        <p14:creationId xmlns:p14="http://schemas.microsoft.com/office/powerpoint/2010/main" val="84837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2543FC-481B-4EEA-BC15-340F59F00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E692051-3642-4634-AD93-4B759AE523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BEE7022-7506-4F08-948C-7B9BF09A14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06BC19-7516-4607-BF78-8FE437561072}" type="datetimeFigureOut">
              <a:rPr lang="en-US" smtClean="0"/>
              <a:t>9/27/2017</a:t>
            </a:fld>
            <a:endParaRPr lang="en-US"/>
          </a:p>
        </p:txBody>
      </p:sp>
      <p:sp>
        <p:nvSpPr>
          <p:cNvPr id="5" name="Footer Placeholder 4">
            <a:extLst>
              <a:ext uri="{FF2B5EF4-FFF2-40B4-BE49-F238E27FC236}">
                <a16:creationId xmlns:a16="http://schemas.microsoft.com/office/drawing/2014/main" id="{BD934B52-3245-4F8C-99E4-D9E7168CF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B2C731-8935-4AA4-869F-005389411B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0A1AF-5840-4F88-8794-AF5B6940CABC}" type="slidenum">
              <a:rPr lang="en-US" smtClean="0"/>
              <a:t>‹#›</a:t>
            </a:fld>
            <a:endParaRPr lang="en-US"/>
          </a:p>
        </p:txBody>
      </p:sp>
    </p:spTree>
    <p:extLst>
      <p:ext uri="{BB962C8B-B14F-4D97-AF65-F5344CB8AC3E}">
        <p14:creationId xmlns:p14="http://schemas.microsoft.com/office/powerpoint/2010/main" val="99319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2"/>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darren@demetrixbi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4.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customXml" Target="../ink/ink1.xml"/><Relationship Id="rId5" Type="http://schemas.openxmlformats.org/officeDocument/2006/relationships/image" Target="../media/image43.png"/><Relationship Id="rId4"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yG5hDt" TargetMode="External"/><Relationship Id="rId2" Type="http://schemas.openxmlformats.org/officeDocument/2006/relationships/hyperlink" Target="http://pubs.acs.org/doi/abs/10.1021/acssynbio.5b00194" TargetMode="Externa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fsharpforfunandprofit.com/rop/"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fsharpforfunandprofit.com/rop/"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3.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customXml" Target="../ink/ink4.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10.xml"/><Relationship Id="rId18" Type="http://schemas.openxmlformats.org/officeDocument/2006/relationships/image" Target="../media/image73.png"/><Relationship Id="rId26" Type="http://schemas.openxmlformats.org/officeDocument/2006/relationships/image" Target="../media/image77.png"/><Relationship Id="rId39" Type="http://schemas.openxmlformats.org/officeDocument/2006/relationships/customXml" Target="../ink/ink23.xml"/><Relationship Id="rId3" Type="http://schemas.openxmlformats.org/officeDocument/2006/relationships/customXml" Target="../ink/ink5.xml"/><Relationship Id="rId21" Type="http://schemas.openxmlformats.org/officeDocument/2006/relationships/customXml" Target="../ink/ink14.xml"/><Relationship Id="rId34" Type="http://schemas.openxmlformats.org/officeDocument/2006/relationships/image" Target="../media/image81.png"/><Relationship Id="rId42" Type="http://schemas.openxmlformats.org/officeDocument/2006/relationships/image" Target="../media/image85.png"/><Relationship Id="rId7" Type="http://schemas.openxmlformats.org/officeDocument/2006/relationships/customXml" Target="../ink/ink7.xml"/><Relationship Id="rId12" Type="http://schemas.openxmlformats.org/officeDocument/2006/relationships/image" Target="../media/image70.png"/><Relationship Id="rId17" Type="http://schemas.openxmlformats.org/officeDocument/2006/relationships/customXml" Target="../ink/ink12.xml"/><Relationship Id="rId25" Type="http://schemas.openxmlformats.org/officeDocument/2006/relationships/customXml" Target="../ink/ink16.xml"/><Relationship Id="rId33" Type="http://schemas.openxmlformats.org/officeDocument/2006/relationships/customXml" Target="../ink/ink20.xml"/><Relationship Id="rId38" Type="http://schemas.openxmlformats.org/officeDocument/2006/relationships/image" Target="../media/image83.png"/><Relationship Id="rId2" Type="http://schemas.openxmlformats.org/officeDocument/2006/relationships/image" Target="../media/image64.jpeg"/><Relationship Id="rId16" Type="http://schemas.openxmlformats.org/officeDocument/2006/relationships/image" Target="../media/image72.png"/><Relationship Id="rId20" Type="http://schemas.openxmlformats.org/officeDocument/2006/relationships/image" Target="../media/image74.png"/><Relationship Id="rId29" Type="http://schemas.openxmlformats.org/officeDocument/2006/relationships/customXml" Target="../ink/ink18.xml"/><Relationship Id="rId41"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xml"/><Relationship Id="rId24" Type="http://schemas.openxmlformats.org/officeDocument/2006/relationships/image" Target="../media/image76.png"/><Relationship Id="rId32" Type="http://schemas.openxmlformats.org/officeDocument/2006/relationships/image" Target="../media/image80.png"/><Relationship Id="rId37" Type="http://schemas.openxmlformats.org/officeDocument/2006/relationships/customXml" Target="../ink/ink22.xml"/><Relationship Id="rId40" Type="http://schemas.openxmlformats.org/officeDocument/2006/relationships/image" Target="../media/image84.png"/><Relationship Id="rId5" Type="http://schemas.openxmlformats.org/officeDocument/2006/relationships/customXml" Target="../ink/ink6.xml"/><Relationship Id="rId15" Type="http://schemas.openxmlformats.org/officeDocument/2006/relationships/customXml" Target="../ink/ink11.xml"/><Relationship Id="rId23" Type="http://schemas.openxmlformats.org/officeDocument/2006/relationships/customXml" Target="../ink/ink15.xml"/><Relationship Id="rId28" Type="http://schemas.openxmlformats.org/officeDocument/2006/relationships/image" Target="../media/image78.png"/><Relationship Id="rId36" Type="http://schemas.openxmlformats.org/officeDocument/2006/relationships/image" Target="../media/image82.png"/><Relationship Id="rId10" Type="http://schemas.openxmlformats.org/officeDocument/2006/relationships/image" Target="../media/image69.png"/><Relationship Id="rId19" Type="http://schemas.openxmlformats.org/officeDocument/2006/relationships/customXml" Target="../ink/ink13.xml"/><Relationship Id="rId31" Type="http://schemas.openxmlformats.org/officeDocument/2006/relationships/customXml" Target="../ink/ink19.xml"/><Relationship Id="rId4" Type="http://schemas.openxmlformats.org/officeDocument/2006/relationships/image" Target="../media/image66.png"/><Relationship Id="rId9" Type="http://schemas.openxmlformats.org/officeDocument/2006/relationships/customXml" Target="../ink/ink8.xml"/><Relationship Id="rId14" Type="http://schemas.openxmlformats.org/officeDocument/2006/relationships/image" Target="../media/image71.png"/><Relationship Id="rId22" Type="http://schemas.openxmlformats.org/officeDocument/2006/relationships/image" Target="../media/image75.png"/><Relationship Id="rId27" Type="http://schemas.openxmlformats.org/officeDocument/2006/relationships/customXml" Target="../ink/ink17.xml"/><Relationship Id="rId30" Type="http://schemas.openxmlformats.org/officeDocument/2006/relationships/image" Target="../media/image79.png"/><Relationship Id="rId35" Type="http://schemas.openxmlformats.org/officeDocument/2006/relationships/customXml" Target="../ink/ink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6.jpeg"/><Relationship Id="rId12" Type="http://schemas.microsoft.com/office/2007/relationships/hdphoto" Target="../media/hdphoto1.wdp"/><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64.jpeg"/><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wVJWDM"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2BEACD-86CB-4585-92C5-1EC03558B6F2}"/>
              </a:ext>
            </a:extLst>
          </p:cNvPr>
          <p:cNvSpPr>
            <a:spLocks noGrp="1"/>
          </p:cNvSpPr>
          <p:nvPr>
            <p:ph type="ctrTitle"/>
          </p:nvPr>
        </p:nvSpPr>
        <p:spPr>
          <a:xfrm>
            <a:off x="1665171" y="2983832"/>
            <a:ext cx="9327682" cy="822960"/>
          </a:xfrm>
        </p:spPr>
        <p:txBody>
          <a:bodyPr>
            <a:normAutofit fontScale="90000"/>
          </a:bodyPr>
          <a:lstStyle/>
          <a:p>
            <a:br>
              <a:rPr lang="en-US" sz="2800" dirty="0"/>
            </a:br>
            <a:br>
              <a:rPr lang="en-US" sz="2800" dirty="0"/>
            </a:br>
            <a:br>
              <a:rPr lang="en-US" b="1" dirty="0"/>
            </a:br>
            <a:endParaRPr lang="en-US" dirty="0"/>
          </a:p>
        </p:txBody>
      </p:sp>
      <p:sp>
        <p:nvSpPr>
          <p:cNvPr id="5" name="Subtitle 4">
            <a:extLst>
              <a:ext uri="{FF2B5EF4-FFF2-40B4-BE49-F238E27FC236}">
                <a16:creationId xmlns:a16="http://schemas.microsoft.com/office/drawing/2014/main" id="{E6E958F8-432E-48A8-A650-F058E887214B}"/>
              </a:ext>
            </a:extLst>
          </p:cNvPr>
          <p:cNvSpPr>
            <a:spLocks noGrp="1"/>
          </p:cNvSpPr>
          <p:nvPr>
            <p:ph type="subTitle" idx="1"/>
          </p:nvPr>
        </p:nvSpPr>
        <p:spPr>
          <a:xfrm>
            <a:off x="1614237" y="1165644"/>
            <a:ext cx="9144000" cy="1000040"/>
          </a:xfrm>
        </p:spPr>
        <p:txBody>
          <a:bodyPr>
            <a:normAutofit/>
          </a:bodyPr>
          <a:lstStyle/>
          <a:p>
            <a:r>
              <a:rPr lang="en-US" sz="4800" dirty="0"/>
              <a:t>Genotype Specification Language</a:t>
            </a:r>
          </a:p>
        </p:txBody>
      </p:sp>
      <p:sp>
        <p:nvSpPr>
          <p:cNvPr id="6" name="TextBox 5">
            <a:extLst>
              <a:ext uri="{FF2B5EF4-FFF2-40B4-BE49-F238E27FC236}">
                <a16:creationId xmlns:a16="http://schemas.microsoft.com/office/drawing/2014/main" id="{25C43714-C09A-408E-B6A6-C81197D1ABFB}"/>
              </a:ext>
            </a:extLst>
          </p:cNvPr>
          <p:cNvSpPr txBox="1"/>
          <p:nvPr/>
        </p:nvSpPr>
        <p:spPr>
          <a:xfrm>
            <a:off x="2052186" y="4803400"/>
            <a:ext cx="3763723" cy="1015663"/>
          </a:xfrm>
          <a:prstGeom prst="rect">
            <a:avLst/>
          </a:prstGeom>
          <a:noFill/>
        </p:spPr>
        <p:txBody>
          <a:bodyPr wrap="none" rtlCol="0">
            <a:spAutoFit/>
          </a:bodyPr>
          <a:lstStyle/>
          <a:p>
            <a:r>
              <a:rPr lang="en-US" sz="2000" dirty="0"/>
              <a:t>Darren Platt</a:t>
            </a:r>
          </a:p>
          <a:p>
            <a:r>
              <a:rPr lang="en-US" sz="2000" dirty="0"/>
              <a:t>Email:    </a:t>
            </a:r>
            <a:r>
              <a:rPr lang="en-US" sz="2000" dirty="0">
                <a:hlinkClick r:id="rId2"/>
              </a:rPr>
              <a:t>darren@demetrixbio.com</a:t>
            </a:r>
            <a:endParaRPr lang="en-US" sz="2000" dirty="0"/>
          </a:p>
          <a:p>
            <a:r>
              <a:rPr lang="en-US" sz="2000" dirty="0"/>
              <a:t>Twitter: @</a:t>
            </a:r>
            <a:r>
              <a:rPr lang="en-US" sz="2000" dirty="0" err="1"/>
              <a:t>dplattsf</a:t>
            </a:r>
            <a:endParaRPr lang="en-US" sz="2000" dirty="0"/>
          </a:p>
        </p:txBody>
      </p:sp>
      <p:pic>
        <p:nvPicPr>
          <p:cNvPr id="7" name="Picture 6">
            <a:extLst>
              <a:ext uri="{FF2B5EF4-FFF2-40B4-BE49-F238E27FC236}">
                <a16:creationId xmlns:a16="http://schemas.microsoft.com/office/drawing/2014/main" id="{9ED4D017-2A38-451E-9426-1F67CB11D328}"/>
              </a:ext>
            </a:extLst>
          </p:cNvPr>
          <p:cNvPicPr>
            <a:picLocks noChangeAspect="1"/>
          </p:cNvPicPr>
          <p:nvPr/>
        </p:nvPicPr>
        <p:blipFill>
          <a:blip r:embed="rId3"/>
          <a:stretch>
            <a:fillRect/>
          </a:stretch>
        </p:blipFill>
        <p:spPr>
          <a:xfrm>
            <a:off x="2175309" y="3118188"/>
            <a:ext cx="4615314" cy="1319998"/>
          </a:xfrm>
          <a:prstGeom prst="rect">
            <a:avLst/>
          </a:prstGeom>
        </p:spPr>
      </p:pic>
      <p:sp>
        <p:nvSpPr>
          <p:cNvPr id="8" name="TextBox 7">
            <a:extLst>
              <a:ext uri="{FF2B5EF4-FFF2-40B4-BE49-F238E27FC236}">
                <a16:creationId xmlns:a16="http://schemas.microsoft.com/office/drawing/2014/main" id="{732D2740-5FA6-418C-BD1E-6A6F78D9C3D1}"/>
              </a:ext>
            </a:extLst>
          </p:cNvPr>
          <p:cNvSpPr txBox="1"/>
          <p:nvPr/>
        </p:nvSpPr>
        <p:spPr>
          <a:xfrm>
            <a:off x="2052186" y="2118148"/>
            <a:ext cx="9546256" cy="1384995"/>
          </a:xfrm>
          <a:prstGeom prst="rect">
            <a:avLst/>
          </a:prstGeom>
          <a:noFill/>
        </p:spPr>
        <p:txBody>
          <a:bodyPr wrap="square" rtlCol="0">
            <a:spAutoFit/>
          </a:bodyPr>
          <a:lstStyle/>
          <a:p>
            <a:r>
              <a:rPr lang="en-US" sz="2800" dirty="0"/>
              <a:t>“A compiler tool-chain whose target architecture is life itself”</a:t>
            </a:r>
            <a:br>
              <a:rPr lang="en-US" sz="2800" dirty="0"/>
            </a:br>
            <a:br>
              <a:rPr lang="en-US" sz="2800" dirty="0"/>
            </a:br>
            <a:endParaRPr lang="en-US" sz="2800" dirty="0"/>
          </a:p>
        </p:txBody>
      </p:sp>
    </p:spTree>
    <p:extLst>
      <p:ext uri="{BB962C8B-B14F-4D97-AF65-F5344CB8AC3E}">
        <p14:creationId xmlns:p14="http://schemas.microsoft.com/office/powerpoint/2010/main" val="82126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7253" y="27630"/>
            <a:ext cx="10515600" cy="756218"/>
          </a:xfrm>
        </p:spPr>
        <p:txBody>
          <a:bodyPr/>
          <a:lstStyle/>
          <a:p>
            <a:r>
              <a:rPr lang="en-US" dirty="0"/>
              <a:t>Lessons from Electronics and Tech</a:t>
            </a:r>
          </a:p>
        </p:txBody>
      </p:sp>
      <p:pic>
        <p:nvPicPr>
          <p:cNvPr id="5122" name="Picture 2" descr="https://upload.wikimedia.org/wikipedia/commons/2/21/Transistorer_%28cropped%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815" y="958592"/>
            <a:ext cx="1134361" cy="15220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upload.wikimedia.org/wikipedia/commons/thumb/b/b4/Ohm%27s_Law_with_Voltage_source_TeX.svg/302px-Ohm%27s_Law_with_Voltage_source_TeX.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715" y="776664"/>
            <a:ext cx="2876550" cy="1885950"/>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1499995" y="2629196"/>
            <a:ext cx="253396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Components and Circuits</a:t>
            </a:r>
          </a:p>
        </p:txBody>
      </p:sp>
      <p:grpSp>
        <p:nvGrpSpPr>
          <p:cNvPr id="91" name="Group 90"/>
          <p:cNvGrpSpPr/>
          <p:nvPr/>
        </p:nvGrpSpPr>
        <p:grpSpPr>
          <a:xfrm>
            <a:off x="5890870" y="384125"/>
            <a:ext cx="6137124" cy="3081459"/>
            <a:chOff x="5890870" y="384125"/>
            <a:chExt cx="6137124" cy="3081459"/>
          </a:xfrm>
        </p:grpSpPr>
        <p:pic>
          <p:nvPicPr>
            <p:cNvPr id="85" name="Picture 84"/>
            <p:cNvPicPr>
              <a:picLocks noChangeAspect="1"/>
            </p:cNvPicPr>
            <p:nvPr/>
          </p:nvPicPr>
          <p:blipFill>
            <a:blip r:embed="rId5"/>
            <a:stretch>
              <a:fillRect/>
            </a:stretch>
          </p:blipFill>
          <p:spPr>
            <a:xfrm>
              <a:off x="5890870" y="754193"/>
              <a:ext cx="5814469" cy="2711391"/>
            </a:xfrm>
            <a:prstGeom prst="rect">
              <a:avLst/>
            </a:prstGeom>
          </p:spPr>
        </p:pic>
        <p:pic>
          <p:nvPicPr>
            <p:cNvPr id="87" name="Picture 86"/>
            <p:cNvPicPr>
              <a:picLocks noChangeAspect="1"/>
            </p:cNvPicPr>
            <p:nvPr/>
          </p:nvPicPr>
          <p:blipFill rotWithShape="1">
            <a:blip r:embed="rId6"/>
            <a:srcRect t="23223"/>
            <a:stretch/>
          </p:blipFill>
          <p:spPr>
            <a:xfrm>
              <a:off x="9322894" y="384125"/>
              <a:ext cx="2705100" cy="1930162"/>
            </a:xfrm>
            <a:prstGeom prst="rect">
              <a:avLst/>
            </a:prstGeom>
            <a:ln>
              <a:solidFill>
                <a:schemeClr val="tx1"/>
              </a:solidFill>
            </a:ln>
          </p:spPr>
        </p:pic>
        <p:sp>
          <p:nvSpPr>
            <p:cNvPr id="93" name="TextBox 92"/>
            <p:cNvSpPr txBox="1"/>
            <p:nvPr/>
          </p:nvSpPr>
          <p:spPr>
            <a:xfrm>
              <a:off x="8391047" y="2871739"/>
              <a:ext cx="237539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Commerce / Ecosystem</a:t>
              </a:r>
            </a:p>
          </p:txBody>
        </p:sp>
      </p:grpSp>
      <p:grpSp>
        <p:nvGrpSpPr>
          <p:cNvPr id="92" name="Group 91"/>
          <p:cNvGrpSpPr/>
          <p:nvPr/>
        </p:nvGrpSpPr>
        <p:grpSpPr>
          <a:xfrm>
            <a:off x="426517" y="3250138"/>
            <a:ext cx="8748755" cy="3479069"/>
            <a:chOff x="426517" y="3250138"/>
            <a:chExt cx="8748755" cy="3479069"/>
          </a:xfrm>
        </p:grpSpPr>
        <p:pic>
          <p:nvPicPr>
            <p:cNvPr id="89" name="Picture 88"/>
            <p:cNvPicPr>
              <a:picLocks noChangeAspect="1"/>
            </p:cNvPicPr>
            <p:nvPr/>
          </p:nvPicPr>
          <p:blipFill>
            <a:blip r:embed="rId7"/>
            <a:stretch>
              <a:fillRect/>
            </a:stretch>
          </p:blipFill>
          <p:spPr>
            <a:xfrm>
              <a:off x="426517" y="3250138"/>
              <a:ext cx="5445823" cy="2791444"/>
            </a:xfrm>
            <a:prstGeom prst="rect">
              <a:avLst/>
            </a:prstGeom>
            <a:ln>
              <a:solidFill>
                <a:schemeClr val="accent5">
                  <a:lumMod val="50000"/>
                </a:schemeClr>
              </a:solidFill>
            </a:ln>
          </p:spPr>
        </p:pic>
        <p:pic>
          <p:nvPicPr>
            <p:cNvPr id="9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8515" y="3572817"/>
              <a:ext cx="4276757" cy="2612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 name="Picture 85"/>
            <p:cNvPicPr>
              <a:picLocks noChangeAspect="1"/>
            </p:cNvPicPr>
            <p:nvPr/>
          </p:nvPicPr>
          <p:blipFill>
            <a:blip r:embed="rId9"/>
            <a:stretch>
              <a:fillRect/>
            </a:stretch>
          </p:blipFill>
          <p:spPr>
            <a:xfrm>
              <a:off x="1929164" y="4502661"/>
              <a:ext cx="5335068" cy="1975197"/>
            </a:xfrm>
            <a:prstGeom prst="rect">
              <a:avLst/>
            </a:prstGeom>
            <a:ln w="12700">
              <a:solidFill>
                <a:schemeClr val="tx1"/>
              </a:solidFill>
            </a:ln>
          </p:spPr>
        </p:pic>
        <p:sp>
          <p:nvSpPr>
            <p:cNvPr id="94" name="TextBox 93"/>
            <p:cNvSpPr txBox="1"/>
            <p:nvPr/>
          </p:nvSpPr>
          <p:spPr>
            <a:xfrm>
              <a:off x="3227195" y="6359875"/>
              <a:ext cx="285443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Tooling / Design Automation</a:t>
              </a:r>
            </a:p>
          </p:txBody>
        </p:sp>
      </p:grpSp>
    </p:spTree>
    <p:extLst>
      <p:ext uri="{BB962C8B-B14F-4D97-AF65-F5344CB8AC3E}">
        <p14:creationId xmlns:p14="http://schemas.microsoft.com/office/powerpoint/2010/main" val="82155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11" y="157151"/>
            <a:ext cx="10407926" cy="581568"/>
          </a:xfrm>
        </p:spPr>
        <p:txBody>
          <a:bodyPr>
            <a:normAutofit fontScale="90000"/>
          </a:bodyPr>
          <a:lstStyle/>
          <a:p>
            <a:r>
              <a:rPr lang="en-US" dirty="0"/>
              <a:t>If this is how you were writing your software</a:t>
            </a:r>
          </a:p>
        </p:txBody>
      </p:sp>
      <p:pic>
        <p:nvPicPr>
          <p:cNvPr id="3" name="Picture 2"/>
          <p:cNvPicPr>
            <a:picLocks noChangeAspect="1"/>
          </p:cNvPicPr>
          <p:nvPr/>
        </p:nvPicPr>
        <p:blipFill>
          <a:blip r:embed="rId2"/>
          <a:stretch>
            <a:fillRect/>
          </a:stretch>
        </p:blipFill>
        <p:spPr>
          <a:xfrm>
            <a:off x="914400" y="890814"/>
            <a:ext cx="2852816" cy="5503032"/>
          </a:xfrm>
          <a:prstGeom prst="rect">
            <a:avLst/>
          </a:prstGeom>
        </p:spPr>
      </p:pic>
      <p:sp>
        <p:nvSpPr>
          <p:cNvPr id="4" name="TextBox 3"/>
          <p:cNvSpPr txBox="1"/>
          <p:nvPr/>
        </p:nvSpPr>
        <p:spPr>
          <a:xfrm>
            <a:off x="4193325" y="1250883"/>
            <a:ext cx="4719112" cy="461665"/>
          </a:xfrm>
          <a:prstGeom prst="rect">
            <a:avLst/>
          </a:prstGeom>
          <a:noFill/>
        </p:spPr>
        <p:txBody>
          <a:bodyPr wrap="none" rtlCol="0">
            <a:spAutoFit/>
          </a:bodyPr>
          <a:lstStyle/>
          <a:p>
            <a:r>
              <a:rPr lang="en-US" sz="2400" dirty="0"/>
              <a:t>Impressive, but you should be fired..</a:t>
            </a:r>
          </a:p>
        </p:txBody>
      </p:sp>
      <p:pic>
        <p:nvPicPr>
          <p:cNvPr id="5" name="Picture 4"/>
          <p:cNvPicPr>
            <a:picLocks noChangeAspect="1"/>
          </p:cNvPicPr>
          <p:nvPr/>
        </p:nvPicPr>
        <p:blipFill rotWithShape="1">
          <a:blip r:embed="rId3"/>
          <a:srcRect r="13330"/>
          <a:stretch/>
        </p:blipFill>
        <p:spPr>
          <a:xfrm>
            <a:off x="6226186" y="2625117"/>
            <a:ext cx="5771082" cy="3413129"/>
          </a:xfrm>
          <a:prstGeom prst="rect">
            <a:avLst/>
          </a:prstGeom>
          <a:ln>
            <a:solidFill>
              <a:schemeClr val="accent5">
                <a:lumMod val="50000"/>
              </a:schemeClr>
            </a:solidFill>
          </a:ln>
        </p:spPr>
      </p:pic>
      <p:sp>
        <p:nvSpPr>
          <p:cNvPr id="7" name="Title 1"/>
          <p:cNvSpPr txBox="1">
            <a:spLocks/>
          </p:cNvSpPr>
          <p:nvPr/>
        </p:nvSpPr>
        <p:spPr>
          <a:xfrm>
            <a:off x="6096000" y="2016738"/>
            <a:ext cx="10515600" cy="7016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kern="1200">
                <a:solidFill>
                  <a:srgbClr val="696D11"/>
                </a:solidFill>
                <a:latin typeface="+mn-lt"/>
                <a:ea typeface="+mj-ea"/>
                <a:cs typeface="+mj-cs"/>
              </a:defRPr>
            </a:lvl1pPr>
          </a:lstStyle>
          <a:p>
            <a:r>
              <a:rPr lang="en-US" sz="2000" b="0" dirty="0">
                <a:solidFill>
                  <a:schemeClr val="tx1"/>
                </a:solidFill>
              </a:rPr>
              <a:t>Humans write in high level languages</a:t>
            </a:r>
          </a:p>
        </p:txBody>
      </p:sp>
      <p:grpSp>
        <p:nvGrpSpPr>
          <p:cNvPr id="10" name="Group 9"/>
          <p:cNvGrpSpPr/>
          <p:nvPr/>
        </p:nvGrpSpPr>
        <p:grpSpPr>
          <a:xfrm>
            <a:off x="3990361" y="3826934"/>
            <a:ext cx="10515600" cy="1755083"/>
            <a:chOff x="3990361" y="3826934"/>
            <a:chExt cx="10515600" cy="1755083"/>
          </a:xfrm>
        </p:grpSpPr>
        <p:sp>
          <p:nvSpPr>
            <p:cNvPr id="8" name="Right Arrow 7"/>
            <p:cNvSpPr/>
            <p:nvPr/>
          </p:nvSpPr>
          <p:spPr>
            <a:xfrm rot="10800000">
              <a:off x="4193326" y="3826934"/>
              <a:ext cx="1606748" cy="795866"/>
            </a:xfrm>
            <a:prstGeom prst="rightArrow">
              <a:avLst/>
            </a:prstGeom>
            <a:solidFill>
              <a:schemeClr val="bg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3990361" y="4880343"/>
              <a:ext cx="10515600" cy="701674"/>
            </a:xfrm>
            <a:prstGeom prst="rect">
              <a:avLst/>
            </a:prstGeom>
          </p:spPr>
          <p:txBody>
            <a:bodyPr vert="horz" lIns="91440" tIns="45720" rIns="91440" bIns="45720" rtlCol="0" anchor="ctr">
              <a:normAutofit fontScale="85000" lnSpcReduction="20000"/>
            </a:bodyPr>
            <a:lstStyle>
              <a:lvl1pPr algn="l" defTabSz="685800" rtl="0" eaLnBrk="1" latinLnBrk="0" hangingPunct="1">
                <a:lnSpc>
                  <a:spcPct val="90000"/>
                </a:lnSpc>
                <a:spcBef>
                  <a:spcPct val="0"/>
                </a:spcBef>
                <a:buNone/>
                <a:defRPr sz="3200" b="1" kern="1200">
                  <a:solidFill>
                    <a:srgbClr val="696D11"/>
                  </a:solidFill>
                  <a:latin typeface="+mn-lt"/>
                  <a:ea typeface="+mj-ea"/>
                  <a:cs typeface="+mj-cs"/>
                </a:defRPr>
              </a:lvl1pPr>
            </a:lstStyle>
            <a:p>
              <a:r>
                <a:rPr lang="en-US" sz="2000" b="0" dirty="0">
                  <a:solidFill>
                    <a:schemeClr val="tx1"/>
                  </a:solidFill>
                </a:rPr>
                <a:t>Compilers translate</a:t>
              </a:r>
              <a:br>
                <a:rPr lang="en-US" sz="2000" b="0" dirty="0">
                  <a:solidFill>
                    <a:schemeClr val="tx1"/>
                  </a:solidFill>
                </a:rPr>
              </a:br>
              <a:r>
                <a:rPr lang="en-US" sz="2000" b="0" dirty="0">
                  <a:solidFill>
                    <a:schemeClr val="tx1"/>
                  </a:solidFill>
                </a:rPr>
                <a:t>into machine</a:t>
              </a:r>
              <a:br>
                <a:rPr lang="en-US" sz="2000" b="0" dirty="0">
                  <a:solidFill>
                    <a:schemeClr val="tx1"/>
                  </a:solidFill>
                </a:rPr>
              </a:br>
              <a:r>
                <a:rPr lang="en-US" sz="2000" b="0" dirty="0">
                  <a:solidFill>
                    <a:schemeClr val="tx1"/>
                  </a:solidFill>
                </a:rPr>
                <a:t>language</a:t>
              </a:r>
            </a:p>
          </p:txBody>
        </p:sp>
      </p:grpSp>
    </p:spTree>
    <p:extLst>
      <p:ext uri="{BB962C8B-B14F-4D97-AF65-F5344CB8AC3E}">
        <p14:creationId xmlns:p14="http://schemas.microsoft.com/office/powerpoint/2010/main" val="363079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63" y="226195"/>
            <a:ext cx="10519611" cy="809976"/>
          </a:xfrm>
        </p:spPr>
        <p:txBody>
          <a:bodyPr/>
          <a:lstStyle/>
          <a:p>
            <a:r>
              <a:rPr lang="en-US" dirty="0"/>
              <a:t>Common in our field to see this</a:t>
            </a:r>
          </a:p>
        </p:txBody>
      </p:sp>
      <p:pic>
        <p:nvPicPr>
          <p:cNvPr id="5" name="Picture 2"/>
          <p:cNvPicPr>
            <a:picLocks noGrp="1" noChangeAspect="1" noChangeArrowheads="1"/>
          </p:cNvPicPr>
          <p:nvPr>
            <p:ph sz="half" idx="1"/>
          </p:nvPr>
        </p:nvPicPr>
        <p:blipFill rotWithShape="1">
          <a:blip r:embed="rId2" cstate="print"/>
          <a:srcRect l="1221" t="10186" b="-656"/>
          <a:stretch/>
        </p:blipFill>
        <p:spPr bwMode="auto">
          <a:xfrm>
            <a:off x="443563" y="1128027"/>
            <a:ext cx="7786838" cy="5248490"/>
          </a:xfrm>
          <a:prstGeom prst="rect">
            <a:avLst/>
          </a:prstGeom>
          <a:noFill/>
          <a:ln w="9525">
            <a:noFill/>
            <a:miter lim="800000"/>
            <a:headEnd/>
            <a:tailEnd/>
          </a:ln>
        </p:spPr>
      </p:pic>
      <p:pic>
        <p:nvPicPr>
          <p:cNvPr id="4" name="Picture 3">
            <a:extLst>
              <a:ext uri="{FF2B5EF4-FFF2-40B4-BE49-F238E27FC236}">
                <a16:creationId xmlns:a16="http://schemas.microsoft.com/office/drawing/2014/main" id="{0D6AB68D-5495-4C86-AFCA-C77CC19BD7AE}"/>
              </a:ext>
            </a:extLst>
          </p:cNvPr>
          <p:cNvPicPr>
            <a:picLocks noChangeAspect="1"/>
          </p:cNvPicPr>
          <p:nvPr/>
        </p:nvPicPr>
        <p:blipFill>
          <a:blip r:embed="rId3"/>
          <a:stretch>
            <a:fillRect/>
          </a:stretch>
        </p:blipFill>
        <p:spPr>
          <a:xfrm>
            <a:off x="6747309" y="6000147"/>
            <a:ext cx="5284269" cy="822396"/>
          </a:xfrm>
          <a:prstGeom prst="rect">
            <a:avLst/>
          </a:prstGeom>
        </p:spPr>
      </p:pic>
    </p:spTree>
    <p:extLst>
      <p:ext uri="{BB962C8B-B14F-4D97-AF65-F5344CB8AC3E}">
        <p14:creationId xmlns:p14="http://schemas.microsoft.com/office/powerpoint/2010/main" val="260558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16C9-5C48-43F1-B6A1-E260D4AB827C}"/>
              </a:ext>
            </a:extLst>
          </p:cNvPr>
          <p:cNvSpPr>
            <a:spLocks noGrp="1"/>
          </p:cNvSpPr>
          <p:nvPr>
            <p:ph type="title"/>
          </p:nvPr>
        </p:nvSpPr>
        <p:spPr/>
        <p:txBody>
          <a:bodyPr/>
          <a:lstStyle/>
          <a:p>
            <a:r>
              <a:rPr lang="en-US" dirty="0"/>
              <a:t>Genetics sort of has a written notation</a:t>
            </a:r>
          </a:p>
        </p:txBody>
      </p:sp>
      <p:pic>
        <p:nvPicPr>
          <p:cNvPr id="3" name="Picture 2">
            <a:extLst>
              <a:ext uri="{FF2B5EF4-FFF2-40B4-BE49-F238E27FC236}">
                <a16:creationId xmlns:a16="http://schemas.microsoft.com/office/drawing/2014/main" id="{CC163CEE-B9DE-4389-8882-C5DB901A0EE1}"/>
              </a:ext>
            </a:extLst>
          </p:cNvPr>
          <p:cNvPicPr>
            <a:picLocks noChangeAspect="1"/>
          </p:cNvPicPr>
          <p:nvPr/>
        </p:nvPicPr>
        <p:blipFill>
          <a:blip r:embed="rId2"/>
          <a:stretch>
            <a:fillRect/>
          </a:stretch>
        </p:blipFill>
        <p:spPr>
          <a:xfrm>
            <a:off x="2366962" y="2619375"/>
            <a:ext cx="7458075" cy="1619250"/>
          </a:xfrm>
          <a:prstGeom prst="rect">
            <a:avLst/>
          </a:prstGeom>
        </p:spPr>
      </p:pic>
    </p:spTree>
    <p:extLst>
      <p:ext uri="{BB962C8B-B14F-4D97-AF65-F5344CB8AC3E}">
        <p14:creationId xmlns:p14="http://schemas.microsoft.com/office/powerpoint/2010/main" val="1204972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stretch>
            <a:fillRect/>
          </a:stretch>
        </p:blipFill>
        <p:spPr>
          <a:xfrm>
            <a:off x="296756" y="190286"/>
            <a:ext cx="9825458" cy="4868795"/>
          </a:xfrm>
          <a:prstGeom prst="rect">
            <a:avLst/>
          </a:prstGeom>
        </p:spPr>
      </p:pic>
      <p:sp>
        <p:nvSpPr>
          <p:cNvPr id="5" name="TextBox 4"/>
          <p:cNvSpPr txBox="1"/>
          <p:nvPr/>
        </p:nvSpPr>
        <p:spPr>
          <a:xfrm>
            <a:off x="5912825" y="4807332"/>
            <a:ext cx="1439818" cy="369332"/>
          </a:xfrm>
          <a:prstGeom prst="rect">
            <a:avLst/>
          </a:prstGeom>
          <a:noFill/>
        </p:spPr>
        <p:txBody>
          <a:bodyPr wrap="none" rtlCol="0">
            <a:spAutoFit/>
          </a:bodyPr>
          <a:lstStyle/>
          <a:p>
            <a:r>
              <a:rPr lang="en-US" dirty="0"/>
              <a:t>GSL Compiler</a:t>
            </a:r>
          </a:p>
        </p:txBody>
      </p:sp>
      <p:pic>
        <p:nvPicPr>
          <p:cNvPr id="2" name="Picture 1"/>
          <p:cNvPicPr>
            <a:picLocks noChangeAspect="1"/>
          </p:cNvPicPr>
          <p:nvPr/>
        </p:nvPicPr>
        <p:blipFill>
          <a:blip r:embed="rId4"/>
          <a:stretch>
            <a:fillRect/>
          </a:stretch>
        </p:blipFill>
        <p:spPr>
          <a:xfrm>
            <a:off x="7704377" y="3618055"/>
            <a:ext cx="4321676" cy="2536273"/>
          </a:xfrm>
          <a:prstGeom prst="rect">
            <a:avLst/>
          </a:prstGeom>
          <a:ln>
            <a:solidFill>
              <a:schemeClr val="tx1"/>
            </a:solidFill>
          </a:ln>
        </p:spPr>
      </p:pic>
      <p:grpSp>
        <p:nvGrpSpPr>
          <p:cNvPr id="11" name="Group 10"/>
          <p:cNvGrpSpPr/>
          <p:nvPr/>
        </p:nvGrpSpPr>
        <p:grpSpPr>
          <a:xfrm>
            <a:off x="193174" y="5178906"/>
            <a:ext cx="4258733" cy="1651000"/>
            <a:chOff x="193174" y="5178906"/>
            <a:chExt cx="4258733" cy="1651000"/>
          </a:xfrm>
        </p:grpSpPr>
        <p:sp>
          <p:nvSpPr>
            <p:cNvPr id="9" name="Cloud Callout 8"/>
            <p:cNvSpPr/>
            <p:nvPr/>
          </p:nvSpPr>
          <p:spPr>
            <a:xfrm>
              <a:off x="193174" y="5178906"/>
              <a:ext cx="4258733" cy="1651000"/>
            </a:xfrm>
            <a:prstGeom prst="cloudCallout">
              <a:avLst>
                <a:gd name="adj1" fmla="val -33105"/>
                <a:gd name="adj2" fmla="val -53425"/>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1657" y="5635322"/>
              <a:ext cx="3302955" cy="369332"/>
            </a:xfrm>
            <a:prstGeom prst="rect">
              <a:avLst/>
            </a:prstGeom>
            <a:noFill/>
          </p:spPr>
          <p:txBody>
            <a:bodyPr wrap="none" rtlCol="0">
              <a:spAutoFit/>
            </a:bodyPr>
            <a:lstStyle/>
            <a:p>
              <a:r>
                <a:rPr lang="en-US" dirty="0"/>
                <a:t>Genotype Specification Language</a:t>
              </a:r>
            </a:p>
          </p:txBody>
        </p:sp>
        <p:sp>
          <p:nvSpPr>
            <p:cNvPr id="7" name="Rectangle 6"/>
            <p:cNvSpPr/>
            <p:nvPr/>
          </p:nvSpPr>
          <p:spPr>
            <a:xfrm>
              <a:off x="884094" y="6004406"/>
              <a:ext cx="2818079" cy="369332"/>
            </a:xfrm>
            <a:prstGeom prst="rect">
              <a:avLst/>
            </a:prstGeom>
          </p:spPr>
          <p:txBody>
            <a:bodyPr wrap="none">
              <a:spAutoFit/>
            </a:bodyPr>
            <a:lstStyle/>
            <a:p>
              <a:r>
                <a:rPr lang="en-US" dirty="0"/>
                <a:t>10.1021/acssynbio.5b00194</a:t>
              </a:r>
            </a:p>
          </p:txBody>
        </p:sp>
      </p:grpSp>
      <p:sp>
        <p:nvSpPr>
          <p:cNvPr id="12" name="Rounded Rectangle 11"/>
          <p:cNvSpPr/>
          <p:nvPr/>
        </p:nvSpPr>
        <p:spPr>
          <a:xfrm>
            <a:off x="5769155" y="430306"/>
            <a:ext cx="3870443" cy="595357"/>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Genotype Specification Language</a:t>
            </a:r>
          </a:p>
        </p:txBody>
      </p:sp>
      <p:sp>
        <p:nvSpPr>
          <p:cNvPr id="4" name="Down Arrow 3"/>
          <p:cNvSpPr/>
          <p:nvPr/>
        </p:nvSpPr>
        <p:spPr>
          <a:xfrm rot="17653863">
            <a:off x="7308135" y="4107447"/>
            <a:ext cx="792480" cy="922020"/>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Metabolic /</a:t>
            </a:r>
            <a:br>
              <a:rPr lang="en-US" b="0" dirty="0"/>
            </a:br>
            <a:r>
              <a:rPr lang="en-US" b="0" dirty="0"/>
              <a:t>Genetic Engineering 101</a:t>
            </a:r>
          </a:p>
        </p:txBody>
      </p:sp>
      <p:sp>
        <p:nvSpPr>
          <p:cNvPr id="2" name="Text Placeholder 1">
            <a:extLst>
              <a:ext uri="{FF2B5EF4-FFF2-40B4-BE49-F238E27FC236}">
                <a16:creationId xmlns:a16="http://schemas.microsoft.com/office/drawing/2014/main" id="{5D8235F4-7C27-45BD-84F1-16708FB7DB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1847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199" y="365125"/>
            <a:ext cx="11419573" cy="1325563"/>
          </a:xfrm>
        </p:spPr>
        <p:txBody>
          <a:bodyPr>
            <a:normAutofit/>
          </a:bodyPr>
          <a:lstStyle/>
          <a:p>
            <a:r>
              <a:rPr lang="en-US" sz="3600" dirty="0"/>
              <a:t>Biochemical reactions  in cell create many molecules from starting material e.g. sugar</a:t>
            </a:r>
          </a:p>
        </p:txBody>
      </p:sp>
      <p:pic>
        <p:nvPicPr>
          <p:cNvPr id="5" name="Picture 4"/>
          <p:cNvPicPr>
            <a:picLocks noChangeAspect="1"/>
          </p:cNvPicPr>
          <p:nvPr/>
        </p:nvPicPr>
        <p:blipFill>
          <a:blip r:embed="rId2"/>
          <a:stretch>
            <a:fillRect/>
          </a:stretch>
        </p:blipFill>
        <p:spPr>
          <a:xfrm>
            <a:off x="1686378" y="1828799"/>
            <a:ext cx="2956078" cy="4844565"/>
          </a:xfrm>
          <a:prstGeom prst="rect">
            <a:avLst/>
          </a:prstGeom>
        </p:spPr>
      </p:pic>
      <p:sp>
        <p:nvSpPr>
          <p:cNvPr id="2" name="TextBox 1"/>
          <p:cNvSpPr txBox="1"/>
          <p:nvPr/>
        </p:nvSpPr>
        <p:spPr>
          <a:xfrm>
            <a:off x="5020378" y="5750034"/>
            <a:ext cx="7059328" cy="923330"/>
          </a:xfrm>
          <a:prstGeom prst="rect">
            <a:avLst/>
          </a:prstGeom>
          <a:noFill/>
        </p:spPr>
        <p:txBody>
          <a:bodyPr wrap="square" rtlCol="0">
            <a:spAutoFit/>
          </a:bodyPr>
          <a:lstStyle/>
          <a:p>
            <a:r>
              <a:rPr lang="en-US" dirty="0"/>
              <a:t>Credit:  http://pathway.yeastgenome.org/YEAST/NEW-IMAGE?type=PATHWAY&amp;object=GLUCFERMEN-PWY&amp;detail-level=3&amp;detail-level=2</a:t>
            </a:r>
          </a:p>
        </p:txBody>
      </p:sp>
    </p:spTree>
    <p:extLst>
      <p:ext uri="{BB962C8B-B14F-4D97-AF65-F5344CB8AC3E}">
        <p14:creationId xmlns:p14="http://schemas.microsoft.com/office/powerpoint/2010/main" val="1911728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318" y="128728"/>
            <a:ext cx="10515600" cy="1325563"/>
          </a:xfrm>
        </p:spPr>
        <p:txBody>
          <a:bodyPr>
            <a:normAutofit/>
          </a:bodyPr>
          <a:lstStyle/>
          <a:p>
            <a:r>
              <a:rPr lang="en-US" dirty="0"/>
              <a:t>Reactions are carried out by enzymes</a:t>
            </a:r>
          </a:p>
        </p:txBody>
      </p:sp>
      <p:pic>
        <p:nvPicPr>
          <p:cNvPr id="5" name="Picture 4"/>
          <p:cNvPicPr>
            <a:picLocks noChangeAspect="1"/>
          </p:cNvPicPr>
          <p:nvPr/>
        </p:nvPicPr>
        <p:blipFill>
          <a:blip r:embed="rId2"/>
          <a:stretch>
            <a:fillRect/>
          </a:stretch>
        </p:blipFill>
        <p:spPr>
          <a:xfrm>
            <a:off x="1955884" y="1251284"/>
            <a:ext cx="3258547" cy="5340266"/>
          </a:xfrm>
          <a:prstGeom prst="rect">
            <a:avLst/>
          </a:prstGeom>
        </p:spPr>
      </p:pic>
      <p:sp>
        <p:nvSpPr>
          <p:cNvPr id="6" name="Rectangle 5"/>
          <p:cNvSpPr/>
          <p:nvPr/>
        </p:nvSpPr>
        <p:spPr>
          <a:xfrm>
            <a:off x="5889688" y="1315173"/>
            <a:ext cx="4149662" cy="369332"/>
          </a:xfrm>
          <a:prstGeom prst="rect">
            <a:avLst/>
          </a:prstGeom>
        </p:spPr>
        <p:txBody>
          <a:bodyPr wrap="none">
            <a:spAutoFit/>
          </a:bodyPr>
          <a:lstStyle/>
          <a:p>
            <a:r>
              <a:rPr lang="en-US" dirty="0"/>
              <a:t>https://en.wikipedia.org/wiki/Glucokinase</a:t>
            </a:r>
          </a:p>
        </p:txBody>
      </p:sp>
      <p:pic>
        <p:nvPicPr>
          <p:cNvPr id="4098" name="Picture 2" descr="Glucokinase-1GL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550" y="1752251"/>
            <a:ext cx="2381250" cy="18669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H="1">
            <a:off x="4679796" y="2280424"/>
            <a:ext cx="12098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0D2F47D-3536-446B-B794-9F4EE4E897E5}"/>
              </a:ext>
            </a:extLst>
          </p:cNvPr>
          <p:cNvSpPr txBox="1"/>
          <p:nvPr/>
        </p:nvSpPr>
        <p:spPr>
          <a:xfrm>
            <a:off x="5496025" y="4349742"/>
            <a:ext cx="6505755" cy="2031325"/>
          </a:xfrm>
          <a:prstGeom prst="rect">
            <a:avLst/>
          </a:prstGeom>
          <a:noFill/>
        </p:spPr>
        <p:txBody>
          <a:bodyPr wrap="none" rtlCol="0">
            <a:spAutoFit/>
          </a:bodyPr>
          <a:lstStyle/>
          <a:p>
            <a:r>
              <a:rPr lang="en-US" sz="1400" dirty="0"/>
              <a:t>1 MVHLGPKKPQ AR</a:t>
            </a:r>
            <a:r>
              <a:rPr lang="en-US" sz="1400" b="1" dirty="0"/>
              <a:t>K</a:t>
            </a:r>
            <a:r>
              <a:rPr lang="en-US" sz="1400" dirty="0"/>
              <a:t>G</a:t>
            </a:r>
            <a:r>
              <a:rPr lang="en-US" sz="1400" b="1" dirty="0"/>
              <a:t>S</a:t>
            </a:r>
            <a:r>
              <a:rPr lang="en-US" sz="1400" dirty="0"/>
              <a:t>MADVP KELMDEIHQL EDMFTVDSET LRKVVKHFID ELNKGLTKKG </a:t>
            </a:r>
            <a:br>
              <a:rPr lang="en-US" sz="1400" dirty="0"/>
            </a:br>
            <a:r>
              <a:rPr lang="en-US" sz="1400" dirty="0"/>
              <a:t>61 GNIPMIPGWV MEFPTGKESG NYLAIDLGGT NLRVVLVKLS GNH</a:t>
            </a:r>
            <a:r>
              <a:rPr lang="en-US" sz="1400" b="1" dirty="0"/>
              <a:t>T</a:t>
            </a:r>
            <a:r>
              <a:rPr lang="en-US" sz="1400" dirty="0"/>
              <a:t>FD</a:t>
            </a:r>
            <a:r>
              <a:rPr lang="en-US" sz="1400" b="1" dirty="0"/>
              <a:t>T</a:t>
            </a:r>
            <a:r>
              <a:rPr lang="en-US" sz="1400" dirty="0"/>
              <a:t>TQS </a:t>
            </a:r>
            <a:r>
              <a:rPr lang="en-US" sz="1400" b="1" dirty="0"/>
              <a:t>K</a:t>
            </a:r>
            <a:r>
              <a:rPr lang="en-US" sz="1400" dirty="0"/>
              <a:t>YKLPHDMRT </a:t>
            </a:r>
            <a:br>
              <a:rPr lang="en-US" sz="1400" dirty="0"/>
            </a:br>
            <a:r>
              <a:rPr lang="en-US" sz="1400" dirty="0"/>
              <a:t>121 TKHQEELWSF IADSLKDFMV EQELLNTKDT LPLGFTF</a:t>
            </a:r>
            <a:r>
              <a:rPr lang="en-US" sz="1400" b="1" dirty="0"/>
              <a:t>S</a:t>
            </a:r>
            <a:r>
              <a:rPr lang="en-US" sz="1400" dirty="0"/>
              <a:t>YP ASQN</a:t>
            </a:r>
            <a:r>
              <a:rPr lang="en-US" sz="1400" b="1" dirty="0"/>
              <a:t>K</a:t>
            </a:r>
            <a:r>
              <a:rPr lang="en-US" sz="1400" dirty="0"/>
              <a:t>INEGI LQRWTKGFDI </a:t>
            </a:r>
            <a:br>
              <a:rPr lang="en-US" sz="1400" dirty="0"/>
            </a:br>
            <a:r>
              <a:rPr lang="en-US" sz="1400" dirty="0"/>
              <a:t>181 PNVEGHDVVP LLQNEISKRE LPIEIVALIN DTVGTLIASY YTDPETKMGV IFGTGVNGAF </a:t>
            </a:r>
            <a:br>
              <a:rPr lang="en-US" sz="1400" dirty="0"/>
            </a:br>
            <a:r>
              <a:rPr lang="en-US" sz="1400" dirty="0"/>
              <a:t>241 YDVV</a:t>
            </a:r>
            <a:r>
              <a:rPr lang="en-US" sz="1400" b="1" dirty="0"/>
              <a:t>S</a:t>
            </a:r>
            <a:r>
              <a:rPr lang="en-US" sz="1400" dirty="0"/>
              <a:t>DIEKL EGKLADDIPS N</a:t>
            </a:r>
            <a:r>
              <a:rPr lang="en-US" sz="1400" b="1" dirty="0"/>
              <a:t>S</a:t>
            </a:r>
            <a:r>
              <a:rPr lang="en-US" sz="1400" dirty="0"/>
              <a:t>PMAINCEY G</a:t>
            </a:r>
            <a:r>
              <a:rPr lang="en-US" sz="1400" b="1" dirty="0"/>
              <a:t>S</a:t>
            </a:r>
            <a:r>
              <a:rPr lang="en-US" sz="1400" dirty="0"/>
              <a:t>FDNEHLVL PRT</a:t>
            </a:r>
            <a:r>
              <a:rPr lang="en-US" sz="1400" b="1" dirty="0"/>
              <a:t>K</a:t>
            </a:r>
            <a:r>
              <a:rPr lang="en-US" sz="1400" dirty="0"/>
              <a:t>YDVAVD EQ</a:t>
            </a:r>
            <a:r>
              <a:rPr lang="en-US" sz="1400" b="1" dirty="0"/>
              <a:t>S</a:t>
            </a:r>
            <a:r>
              <a:rPr lang="en-US" sz="1400" dirty="0"/>
              <a:t>PRPGQQA </a:t>
            </a:r>
            <a:br>
              <a:rPr lang="en-US" sz="1400" dirty="0"/>
            </a:br>
            <a:r>
              <a:rPr lang="en-US" sz="1400" dirty="0"/>
              <a:t>301 FEKMTSGYYL GELLRLVLLE LNEKGLMLKD QDLSKLKQPY IMDTSYPARI EDDPFENLED </a:t>
            </a:r>
            <a:br>
              <a:rPr lang="en-US" sz="1400" dirty="0"/>
            </a:br>
            <a:r>
              <a:rPr lang="en-US" sz="1400" dirty="0"/>
              <a:t>361 TDDIFQ</a:t>
            </a:r>
            <a:r>
              <a:rPr lang="en-US" sz="1400" b="1" dirty="0"/>
              <a:t>K</a:t>
            </a:r>
            <a:r>
              <a:rPr lang="en-US" sz="1400" dirty="0"/>
              <a:t>DFG V</a:t>
            </a:r>
            <a:r>
              <a:rPr lang="en-US" sz="1400" b="1" dirty="0"/>
              <a:t>K</a:t>
            </a:r>
            <a:r>
              <a:rPr lang="en-US" sz="1400" dirty="0"/>
              <a:t>TTLPERKL IRRLCELIGT RAARLAVCGI AAICQKRGYK TGHIAADG</a:t>
            </a:r>
            <a:r>
              <a:rPr lang="en-US" sz="1400" b="1" dirty="0"/>
              <a:t>S</a:t>
            </a:r>
            <a:r>
              <a:rPr lang="en-US" sz="1400" dirty="0"/>
              <a:t>V </a:t>
            </a:r>
            <a:br>
              <a:rPr lang="en-US" sz="1400" dirty="0"/>
            </a:br>
            <a:r>
              <a:rPr lang="en-US" sz="1400" dirty="0"/>
              <a:t>421 YN</a:t>
            </a:r>
            <a:r>
              <a:rPr lang="en-US" sz="1400" b="1" dirty="0"/>
              <a:t>K</a:t>
            </a:r>
            <a:r>
              <a:rPr lang="en-US" sz="1400" dirty="0"/>
              <a:t>YPGFKEA AAKGLRDIYG WTGDASKDPI TIVPAEDGSG AGAAVIAALS EKRIAEGKSL </a:t>
            </a:r>
            <a:br>
              <a:rPr lang="en-US" sz="1400" dirty="0"/>
            </a:br>
            <a:r>
              <a:rPr lang="en-US" sz="1400" dirty="0"/>
              <a:t>481 GIIGA</a:t>
            </a:r>
          </a:p>
        </p:txBody>
      </p:sp>
    </p:spTree>
    <p:extLst>
      <p:ext uri="{BB962C8B-B14F-4D97-AF65-F5344CB8AC3E}">
        <p14:creationId xmlns:p14="http://schemas.microsoft.com/office/powerpoint/2010/main" val="1358293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Instructions to build the Enzyme (which is a protein) are encoded in DNA in a gene</a:t>
            </a:r>
          </a:p>
        </p:txBody>
      </p:sp>
      <p:pic>
        <p:nvPicPr>
          <p:cNvPr id="4098" name="Picture 2" descr="Glucokinase-1GL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588" y="2346224"/>
            <a:ext cx="1560882" cy="122373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cxnSpLocks/>
          </p:cNvCxnSpPr>
          <p:nvPr/>
        </p:nvCxnSpPr>
        <p:spPr>
          <a:xfrm flipH="1">
            <a:off x="3829914" y="5795545"/>
            <a:ext cx="199337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99414" y="1795269"/>
            <a:ext cx="8218170" cy="3231654"/>
          </a:xfrm>
          <a:prstGeom prst="rect">
            <a:avLst/>
          </a:prstGeom>
          <a:noFill/>
        </p:spPr>
        <p:txBody>
          <a:bodyPr wrap="square" rtlCol="0">
            <a:spAutoFit/>
          </a:bodyPr>
          <a:lstStyle/>
          <a:p>
            <a:r>
              <a:rPr lang="en-US" sz="1200" dirty="0">
                <a:latin typeface="Courier New" panose="02070309020205020404" pitchFamily="49" charset="0"/>
                <a:cs typeface="Courier New" panose="02070309020205020404" pitchFamily="49" charset="0"/>
              </a:rPr>
              <a:t>ATGGTTCATTTAGGTCCAAAGAAACCACAGGCTAGAAAGGGTTCCATGGCTGATGTGCCCAAGGAATTGATGGATGAAATTCATCAGTTGGAAGATATGTTTACAGTTGACAGCGAGACCTTGAGAAAGGTTGTTAAGCACTTTATCGACGAATTGAATAAAGGTTTGACAAAGAAGGGAGGTAACATTCCAATGATTCCCGGTTGGGTCATGGAATTCCCAACAGGTAAAGAATCTGGTAACTATTTGGCCATTGATTTGGGTGGTACTAACTTAAGAGTCGTGTTGGTCAAGTTGAGCGGTAACCATACCTTTGACACCACTCAATCCAAGTATAAACTACCACATGACATGAGAACCACTAAGCACCAAGAGGAGTTATGGTCCTTTATTGCCGACTCTTTGAAGGACTTTATGGTCGAGCAAGAATTGCTAAACACCAAGGACACCTTACCATTAGGTTTCACCTTCTCGTACCCAGCTTCCCAAAACAAGATTAACGAAGGTATTTTGCAAAGATGGACCAAGGGTTTCGATATTCCAAATGTCGAAGGCCACGATGTCGTCCCATTGCTACAAAACGAAATTTCCAAGAGAGAGTTGCCTATTGAAATTGTAGCATTGATTAATGATACTGTTGGTACTTTAATTGCCTCATACTACACTGACCCAGAGACTAAGATGGGTGTGATTTTCGGTACTGGTGTCAACGGTGCTTTCTATGATGTTGTTTCCGATATCGAAAAGTTGGAGGGCAAATTAGCAGACGATATTCCAAGTAACTCTCCAATGGCTATCAATTGTGAATATGGTTCCTTCGATAATGAACATTTGGTCTTGCCAAGAACCAAGTACGATGTTGCTGTCGACGAACAATCTCCAAGACCTGGTCAACAAGCTTTTGAAAAGATGACCTCCGGTTACTACTTGGGTGAATTGTTGCGTCTAGTGTTACTTGAATTAAACGAGAAGGGCTTGATGTTGAAGGATCAAGATCTAAGCAAGTTGAAACAACCATACATCATGGATACCTCCTACCCAGCAAGAATCGAGGATGATCCATTTGAAAACTTGGAAGATACTGATGACATCTTCCAAAAGGACTTTGGTGTCAAGACCACTCTGCCAGAACGTAAGTTGATTAGAAGACTTTGTGAATTGATCGGTACCAGAGCTGCTAGATTAGCTGTTTGTGGTATTGCCGCTATTTGCCAAAAGAGAGGTTACAAGACTGGTCACATTGCCGCTGACGGTTCTGTCTATAACAAATACCCAGGTTTCAAGGAAGCCGCCGCTAAGGGTTTGAGAGATATCTATGGATGGACTGGTGACGCAAGCAAAGATCCAATTACGATTGTTCCAGCTGAGGATGGTTCAGGTGCAGGTGCTGCTGTTATTGCTGCATTGTCCGAAAAAAGAATTGCCGAAGGTAAGTCTCTTGGTATCATTGGCGCTTAA</a:t>
            </a:r>
          </a:p>
        </p:txBody>
      </p:sp>
      <p:pic>
        <p:nvPicPr>
          <p:cNvPr id="2" name="Picture 1">
            <a:extLst>
              <a:ext uri="{FF2B5EF4-FFF2-40B4-BE49-F238E27FC236}">
                <a16:creationId xmlns:a16="http://schemas.microsoft.com/office/drawing/2014/main" id="{750E1581-0C5C-42B0-B88E-3AA67689755F}"/>
              </a:ext>
            </a:extLst>
          </p:cNvPr>
          <p:cNvPicPr>
            <a:picLocks noChangeAspect="1"/>
          </p:cNvPicPr>
          <p:nvPr/>
        </p:nvPicPr>
        <p:blipFill>
          <a:blip r:embed="rId3"/>
          <a:stretch>
            <a:fillRect/>
          </a:stretch>
        </p:blipFill>
        <p:spPr>
          <a:xfrm>
            <a:off x="315069" y="5006155"/>
            <a:ext cx="3484345" cy="1104667"/>
          </a:xfrm>
          <a:prstGeom prst="rect">
            <a:avLst/>
          </a:prstGeom>
        </p:spPr>
      </p:pic>
      <p:cxnSp>
        <p:nvCxnSpPr>
          <p:cNvPr id="7" name="Straight Arrow Connector 6">
            <a:extLst>
              <a:ext uri="{FF2B5EF4-FFF2-40B4-BE49-F238E27FC236}">
                <a16:creationId xmlns:a16="http://schemas.microsoft.com/office/drawing/2014/main" id="{86711DC7-E1D1-4D21-A011-E33A8C33383C}"/>
              </a:ext>
            </a:extLst>
          </p:cNvPr>
          <p:cNvCxnSpPr>
            <a:cxnSpLocks/>
          </p:cNvCxnSpPr>
          <p:nvPr/>
        </p:nvCxnSpPr>
        <p:spPr>
          <a:xfrm flipH="1" flipV="1">
            <a:off x="1790592" y="4018549"/>
            <a:ext cx="14437" cy="539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F339F89-AF55-4383-85D4-2B8C7503D004}"/>
              </a:ext>
            </a:extLst>
          </p:cNvPr>
          <p:cNvSpPr txBox="1"/>
          <p:nvPr/>
        </p:nvSpPr>
        <p:spPr>
          <a:xfrm>
            <a:off x="1088457" y="6073541"/>
            <a:ext cx="2741456" cy="369332"/>
          </a:xfrm>
          <a:prstGeom prst="rect">
            <a:avLst/>
          </a:prstGeom>
          <a:noFill/>
        </p:spPr>
        <p:txBody>
          <a:bodyPr wrap="none" rtlCol="0">
            <a:spAutoFit/>
          </a:bodyPr>
          <a:lstStyle/>
          <a:p>
            <a:r>
              <a:rPr lang="en-US" dirty="0"/>
              <a:t>Protein (20 letter alphabet)</a:t>
            </a:r>
          </a:p>
        </p:txBody>
      </p:sp>
      <p:sp>
        <p:nvSpPr>
          <p:cNvPr id="13" name="TextBox 12">
            <a:extLst>
              <a:ext uri="{FF2B5EF4-FFF2-40B4-BE49-F238E27FC236}">
                <a16:creationId xmlns:a16="http://schemas.microsoft.com/office/drawing/2014/main" id="{D6036651-4698-427F-BDA7-5CB16E69A686}"/>
              </a:ext>
            </a:extLst>
          </p:cNvPr>
          <p:cNvSpPr txBox="1"/>
          <p:nvPr/>
        </p:nvSpPr>
        <p:spPr>
          <a:xfrm>
            <a:off x="6188242" y="5026923"/>
            <a:ext cx="2367764" cy="369332"/>
          </a:xfrm>
          <a:prstGeom prst="rect">
            <a:avLst/>
          </a:prstGeom>
          <a:noFill/>
        </p:spPr>
        <p:txBody>
          <a:bodyPr wrap="none" rtlCol="0">
            <a:spAutoFit/>
          </a:bodyPr>
          <a:lstStyle/>
          <a:p>
            <a:r>
              <a:rPr lang="en-US" dirty="0"/>
              <a:t>DNA (4 letter alphabet)</a:t>
            </a:r>
          </a:p>
        </p:txBody>
      </p:sp>
      <p:sp>
        <p:nvSpPr>
          <p:cNvPr id="15" name="TextBox 14">
            <a:extLst>
              <a:ext uri="{FF2B5EF4-FFF2-40B4-BE49-F238E27FC236}">
                <a16:creationId xmlns:a16="http://schemas.microsoft.com/office/drawing/2014/main" id="{4D470B00-B66D-4C67-8ED8-83AB2123E99D}"/>
              </a:ext>
            </a:extLst>
          </p:cNvPr>
          <p:cNvSpPr txBox="1"/>
          <p:nvPr/>
        </p:nvSpPr>
        <p:spPr>
          <a:xfrm>
            <a:off x="1429441" y="3535713"/>
            <a:ext cx="915187" cy="369332"/>
          </a:xfrm>
          <a:prstGeom prst="rect">
            <a:avLst/>
          </a:prstGeom>
          <a:noFill/>
        </p:spPr>
        <p:txBody>
          <a:bodyPr wrap="none" rtlCol="0">
            <a:spAutoFit/>
          </a:bodyPr>
          <a:lstStyle/>
          <a:p>
            <a:r>
              <a:rPr lang="en-US" dirty="0"/>
              <a:t>enzyme</a:t>
            </a:r>
          </a:p>
        </p:txBody>
      </p:sp>
    </p:spTree>
    <p:extLst>
      <p:ext uri="{BB962C8B-B14F-4D97-AF65-F5344CB8AC3E}">
        <p14:creationId xmlns:p14="http://schemas.microsoft.com/office/powerpoint/2010/main" val="3839340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08CF4-C940-4DCA-9FF3-8642A088F022}"/>
              </a:ext>
            </a:extLst>
          </p:cNvPr>
          <p:cNvSpPr>
            <a:spLocks noGrp="1"/>
          </p:cNvSpPr>
          <p:nvPr>
            <p:ph type="title"/>
          </p:nvPr>
        </p:nvSpPr>
        <p:spPr/>
        <p:txBody>
          <a:bodyPr/>
          <a:lstStyle/>
          <a:p>
            <a:r>
              <a:rPr lang="en-US" dirty="0"/>
              <a:t>Simple gene architecture (like a subroutine)</a:t>
            </a:r>
          </a:p>
        </p:txBody>
      </p:sp>
      <p:sp>
        <p:nvSpPr>
          <p:cNvPr id="4" name="Rectangle 3">
            <a:extLst>
              <a:ext uri="{FF2B5EF4-FFF2-40B4-BE49-F238E27FC236}">
                <a16:creationId xmlns:a16="http://schemas.microsoft.com/office/drawing/2014/main" id="{93EA226F-7B8F-4F93-AEF5-D790FA11889A}"/>
              </a:ext>
            </a:extLst>
          </p:cNvPr>
          <p:cNvSpPr/>
          <p:nvPr/>
        </p:nvSpPr>
        <p:spPr>
          <a:xfrm>
            <a:off x="541422" y="2917658"/>
            <a:ext cx="11105147" cy="312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atgatgcactgactgatcgatcggaccgcgtacgcgct</a:t>
            </a:r>
            <a:r>
              <a:rPr lang="en-US" dirty="0">
                <a:solidFill>
                  <a:schemeClr val="accent4">
                    <a:lumMod val="60000"/>
                    <a:lumOff val="40000"/>
                  </a:schemeClr>
                </a:solidFill>
              </a:rPr>
              <a:t>atgacggcggctacgagcgaggcgcgcgcatcagcgtacgagcgtaa</a:t>
            </a:r>
            <a:r>
              <a:rPr lang="en-US" dirty="0"/>
              <a:t>gtagtgttctatatatttttacgta</a:t>
            </a:r>
          </a:p>
        </p:txBody>
      </p:sp>
      <p:sp>
        <p:nvSpPr>
          <p:cNvPr id="5" name="Right Brace 4">
            <a:extLst>
              <a:ext uri="{FF2B5EF4-FFF2-40B4-BE49-F238E27FC236}">
                <a16:creationId xmlns:a16="http://schemas.microsoft.com/office/drawing/2014/main" id="{2D9D211A-3381-42A5-92B7-10060E2D4D41}"/>
              </a:ext>
            </a:extLst>
          </p:cNvPr>
          <p:cNvSpPr/>
          <p:nvPr/>
        </p:nvSpPr>
        <p:spPr>
          <a:xfrm rot="16200000">
            <a:off x="6542173" y="177467"/>
            <a:ext cx="439151" cy="46201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8FEE89A-9415-48F9-AE56-B3946072BB8A}"/>
              </a:ext>
            </a:extLst>
          </p:cNvPr>
          <p:cNvSpPr txBox="1"/>
          <p:nvPr/>
        </p:nvSpPr>
        <p:spPr>
          <a:xfrm>
            <a:off x="4632159" y="1816807"/>
            <a:ext cx="4238981" cy="369332"/>
          </a:xfrm>
          <a:prstGeom prst="rect">
            <a:avLst/>
          </a:prstGeom>
          <a:noFill/>
        </p:spPr>
        <p:txBody>
          <a:bodyPr wrap="none" rtlCol="0">
            <a:spAutoFit/>
          </a:bodyPr>
          <a:lstStyle/>
          <a:p>
            <a:r>
              <a:rPr lang="en-US" dirty="0"/>
              <a:t>Protein coding region (open reading frame)</a:t>
            </a:r>
          </a:p>
        </p:txBody>
      </p:sp>
      <p:sp>
        <p:nvSpPr>
          <p:cNvPr id="7" name="Right Brace 6">
            <a:extLst>
              <a:ext uri="{FF2B5EF4-FFF2-40B4-BE49-F238E27FC236}">
                <a16:creationId xmlns:a16="http://schemas.microsoft.com/office/drawing/2014/main" id="{10F2EB8B-CBA6-4171-ADB6-60AB939FEAF7}"/>
              </a:ext>
            </a:extLst>
          </p:cNvPr>
          <p:cNvSpPr/>
          <p:nvPr/>
        </p:nvSpPr>
        <p:spPr>
          <a:xfrm rot="5400000">
            <a:off x="2250432" y="1920515"/>
            <a:ext cx="505075" cy="34522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1B63B1D-0762-49E0-AA1C-0AB890150AF3}"/>
              </a:ext>
            </a:extLst>
          </p:cNvPr>
          <p:cNvSpPr txBox="1"/>
          <p:nvPr/>
        </p:nvSpPr>
        <p:spPr>
          <a:xfrm>
            <a:off x="776839" y="4059987"/>
            <a:ext cx="3553345" cy="646331"/>
          </a:xfrm>
          <a:prstGeom prst="rect">
            <a:avLst/>
          </a:prstGeom>
          <a:noFill/>
        </p:spPr>
        <p:txBody>
          <a:bodyPr wrap="none" rtlCol="0">
            <a:spAutoFit/>
          </a:bodyPr>
          <a:lstStyle/>
          <a:p>
            <a:r>
              <a:rPr lang="en-US" dirty="0"/>
              <a:t>Promoter region</a:t>
            </a:r>
          </a:p>
          <a:p>
            <a:r>
              <a:rPr lang="en-US" dirty="0"/>
              <a:t>(controls when gene is switched on)</a:t>
            </a:r>
          </a:p>
        </p:txBody>
      </p:sp>
      <p:sp>
        <p:nvSpPr>
          <p:cNvPr id="9" name="Right Brace 8">
            <a:extLst>
              <a:ext uri="{FF2B5EF4-FFF2-40B4-BE49-F238E27FC236}">
                <a16:creationId xmlns:a16="http://schemas.microsoft.com/office/drawing/2014/main" id="{E82656D6-D399-4D4A-96B4-2DF2DA155CA6}"/>
              </a:ext>
            </a:extLst>
          </p:cNvPr>
          <p:cNvSpPr/>
          <p:nvPr/>
        </p:nvSpPr>
        <p:spPr>
          <a:xfrm rot="5400000">
            <a:off x="9793397" y="2719446"/>
            <a:ext cx="475863" cy="191903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A014435-8FEB-48BC-88C8-656A5C2199A7}"/>
              </a:ext>
            </a:extLst>
          </p:cNvPr>
          <p:cNvSpPr txBox="1"/>
          <p:nvPr/>
        </p:nvSpPr>
        <p:spPr>
          <a:xfrm>
            <a:off x="9114723" y="4059987"/>
            <a:ext cx="2062552" cy="646331"/>
          </a:xfrm>
          <a:prstGeom prst="rect">
            <a:avLst/>
          </a:prstGeom>
          <a:noFill/>
        </p:spPr>
        <p:txBody>
          <a:bodyPr wrap="none" rtlCol="0">
            <a:spAutoFit/>
          </a:bodyPr>
          <a:lstStyle/>
          <a:p>
            <a:r>
              <a:rPr lang="en-US" dirty="0"/>
              <a:t>terminator region</a:t>
            </a:r>
          </a:p>
          <a:p>
            <a:r>
              <a:rPr lang="en-US" dirty="0"/>
              <a:t>(marks end of gene)</a:t>
            </a:r>
          </a:p>
        </p:txBody>
      </p:sp>
      <p:sp>
        <p:nvSpPr>
          <p:cNvPr id="11" name="Arrow: Right 10">
            <a:extLst>
              <a:ext uri="{FF2B5EF4-FFF2-40B4-BE49-F238E27FC236}">
                <a16:creationId xmlns:a16="http://schemas.microsoft.com/office/drawing/2014/main" id="{C8E7F6A9-6CCA-4D81-BCC4-9E996D93FD39}"/>
              </a:ext>
            </a:extLst>
          </p:cNvPr>
          <p:cNvSpPr/>
          <p:nvPr/>
        </p:nvSpPr>
        <p:spPr>
          <a:xfrm>
            <a:off x="10557711" y="4802570"/>
            <a:ext cx="1546057" cy="695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gene</a:t>
            </a:r>
          </a:p>
        </p:txBody>
      </p:sp>
      <p:sp>
        <p:nvSpPr>
          <p:cNvPr id="13" name="Arrow: Right 12">
            <a:extLst>
              <a:ext uri="{FF2B5EF4-FFF2-40B4-BE49-F238E27FC236}">
                <a16:creationId xmlns:a16="http://schemas.microsoft.com/office/drawing/2014/main" id="{0566C75A-8ACE-48B0-B5B6-50056D72163F}"/>
              </a:ext>
            </a:extLst>
          </p:cNvPr>
          <p:cNvSpPr/>
          <p:nvPr/>
        </p:nvSpPr>
        <p:spPr>
          <a:xfrm rot="10800000">
            <a:off x="258679" y="4867121"/>
            <a:ext cx="1546057" cy="695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a:t>
            </a:r>
            <a:r>
              <a:rPr lang="en-US" dirty="0"/>
              <a:t> gene</a:t>
            </a:r>
          </a:p>
        </p:txBody>
      </p:sp>
    </p:spTree>
    <p:extLst>
      <p:ext uri="{BB962C8B-B14F-4D97-AF65-F5344CB8AC3E}">
        <p14:creationId xmlns:p14="http://schemas.microsoft.com/office/powerpoint/2010/main" val="2864732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A781E-92DC-4E12-B5BB-4E9E994E4ABD}"/>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4C83B5D3-AC49-4F3A-BF7B-0D6C604F27F4}"/>
              </a:ext>
            </a:extLst>
          </p:cNvPr>
          <p:cNvSpPr>
            <a:spLocks noGrp="1"/>
          </p:cNvSpPr>
          <p:nvPr>
            <p:ph idx="1"/>
          </p:nvPr>
        </p:nvSpPr>
        <p:spPr>
          <a:xfrm>
            <a:off x="756386" y="1498366"/>
            <a:ext cx="10515600" cy="4351338"/>
          </a:xfrm>
        </p:spPr>
        <p:txBody>
          <a:bodyPr>
            <a:normAutofit lnSpcReduction="10000"/>
          </a:bodyPr>
          <a:lstStyle/>
          <a:p>
            <a:r>
              <a:rPr lang="en-US" dirty="0"/>
              <a:t>Introductions and acknowledgements</a:t>
            </a:r>
          </a:p>
          <a:p>
            <a:r>
              <a:rPr lang="en-US" dirty="0"/>
              <a:t>Why a compiler for DNA</a:t>
            </a:r>
          </a:p>
          <a:p>
            <a:r>
              <a:rPr lang="en-US" dirty="0"/>
              <a:t>Metabolic / Genetic Engineering 101</a:t>
            </a:r>
          </a:p>
          <a:p>
            <a:r>
              <a:rPr lang="en-US" dirty="0"/>
              <a:t>Why F# for a DNA compiler</a:t>
            </a:r>
          </a:p>
          <a:p>
            <a:r>
              <a:rPr lang="en-US" dirty="0"/>
              <a:t>Crash course on GSL itself </a:t>
            </a:r>
          </a:p>
          <a:p>
            <a:r>
              <a:rPr lang="en-US" dirty="0"/>
              <a:t>Code vignettes</a:t>
            </a:r>
          </a:p>
          <a:p>
            <a:pPr lvl="1"/>
            <a:r>
              <a:rPr lang="en-US" dirty="0"/>
              <a:t>Parser </a:t>
            </a:r>
          </a:p>
          <a:p>
            <a:pPr lvl="1"/>
            <a:r>
              <a:rPr lang="en-US" dirty="0"/>
              <a:t>Abstract Syntax Tree</a:t>
            </a:r>
          </a:p>
          <a:p>
            <a:pPr lvl="1"/>
            <a:r>
              <a:rPr lang="en-US" dirty="0"/>
              <a:t>Putting Railroad Oriented Programming to use</a:t>
            </a:r>
          </a:p>
          <a:p>
            <a:pPr lvl="1"/>
            <a:r>
              <a:rPr lang="en-US" dirty="0"/>
              <a:t>Units of measure and reagent design</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94013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1" y="37279"/>
            <a:ext cx="12060454" cy="1325563"/>
          </a:xfrm>
        </p:spPr>
        <p:txBody>
          <a:bodyPr>
            <a:normAutofit/>
          </a:bodyPr>
          <a:lstStyle/>
          <a:p>
            <a:r>
              <a:rPr lang="en-US" sz="3200" dirty="0"/>
              <a:t>Genes are organized into long strings of DNA called chromosomes</a:t>
            </a:r>
          </a:p>
        </p:txBody>
      </p:sp>
      <p:pic>
        <p:nvPicPr>
          <p:cNvPr id="3" name="genome_movie_exported_hide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778" r="7639"/>
          <a:stretch/>
        </p:blipFill>
        <p:spPr>
          <a:xfrm>
            <a:off x="2011866" y="1534115"/>
            <a:ext cx="5800725" cy="3857625"/>
          </a:xfrm>
          <a:prstGeom prst="rect">
            <a:avLst/>
          </a:prstGeom>
        </p:spPr>
      </p:pic>
      <p:sp>
        <p:nvSpPr>
          <p:cNvPr id="2" name="TextBox 1"/>
          <p:cNvSpPr txBox="1"/>
          <p:nvPr/>
        </p:nvSpPr>
        <p:spPr>
          <a:xfrm flipH="1">
            <a:off x="2011866" y="5734286"/>
            <a:ext cx="4606291" cy="369332"/>
          </a:xfrm>
          <a:prstGeom prst="rect">
            <a:avLst/>
          </a:prstGeom>
          <a:noFill/>
        </p:spPr>
        <p:txBody>
          <a:bodyPr wrap="square" rtlCol="0">
            <a:spAutoFit/>
          </a:bodyPr>
          <a:lstStyle/>
          <a:p>
            <a:r>
              <a:rPr lang="en-US" dirty="0"/>
              <a:t>F#  genome viewer (Courtesy: Amyris)</a:t>
            </a:r>
          </a:p>
        </p:txBody>
      </p:sp>
      <p:sp>
        <p:nvSpPr>
          <p:cNvPr id="6" name="TextBox 5"/>
          <p:cNvSpPr txBox="1"/>
          <p:nvPr/>
        </p:nvSpPr>
        <p:spPr>
          <a:xfrm>
            <a:off x="8193389" y="1497932"/>
            <a:ext cx="3601499" cy="3416320"/>
          </a:xfrm>
          <a:prstGeom prst="rect">
            <a:avLst/>
          </a:prstGeom>
          <a:noFill/>
        </p:spPr>
        <p:txBody>
          <a:bodyPr wrap="none" rtlCol="0">
            <a:spAutoFit/>
          </a:bodyPr>
          <a:lstStyle/>
          <a:p>
            <a:r>
              <a:rPr lang="en-US" dirty="0"/>
              <a:t>Yeast genome has</a:t>
            </a:r>
            <a:br>
              <a:rPr lang="en-US" dirty="0"/>
            </a:br>
            <a:r>
              <a:rPr lang="en-US" dirty="0"/>
              <a:t>~ 6000 genes organized into 17</a:t>
            </a:r>
            <a:br>
              <a:rPr lang="en-US" dirty="0"/>
            </a:br>
            <a:r>
              <a:rPr lang="en-US" dirty="0"/>
              <a:t>separate chromosomes (volumes) of</a:t>
            </a:r>
            <a:br>
              <a:rPr lang="en-US" dirty="0"/>
            </a:br>
            <a:r>
              <a:rPr lang="en-US" dirty="0"/>
              <a:t>data  ( =~ 17 DLLs )</a:t>
            </a:r>
            <a:br>
              <a:rPr lang="en-US" dirty="0"/>
            </a:br>
            <a:br>
              <a:rPr lang="en-US" dirty="0"/>
            </a:br>
            <a:r>
              <a:rPr lang="en-US" dirty="0"/>
              <a:t>Entire genome (all DNA)</a:t>
            </a:r>
            <a:br>
              <a:rPr lang="en-US" dirty="0"/>
            </a:br>
            <a:r>
              <a:rPr lang="en-US" dirty="0"/>
              <a:t>has 12 million</a:t>
            </a:r>
            <a:br>
              <a:rPr lang="en-US" dirty="0"/>
            </a:br>
            <a:r>
              <a:rPr lang="en-US" dirty="0"/>
              <a:t>letters (ATCGs). </a:t>
            </a:r>
            <a:br>
              <a:rPr lang="en-US" dirty="0"/>
            </a:br>
            <a:r>
              <a:rPr lang="en-US" dirty="0"/>
              <a:t>(3Mb with trivial compression)</a:t>
            </a:r>
            <a:br>
              <a:rPr lang="en-US" dirty="0"/>
            </a:br>
            <a:br>
              <a:rPr lang="en-US" dirty="0"/>
            </a:br>
            <a:r>
              <a:rPr lang="en-US" dirty="0"/>
              <a:t>Smaller than this </a:t>
            </a:r>
            <a:br>
              <a:rPr lang="en-US" dirty="0"/>
            </a:br>
            <a:r>
              <a:rPr lang="en-US" dirty="0"/>
              <a:t>PowerPoint presentation</a:t>
            </a: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09EA2100-2B1F-4F54-82F8-40662F405E2A}"/>
                  </a:ext>
                </a:extLst>
              </p14:cNvPr>
              <p14:cNvContentPartPr/>
              <p14:nvPr/>
            </p14:nvContentPartPr>
            <p14:xfrm>
              <a:off x="808491" y="1020202"/>
              <a:ext cx="120" cy="120"/>
            </p14:xfrm>
          </p:contentPart>
        </mc:Choice>
        <mc:Fallback xmlns="">
          <p:pic>
            <p:nvPicPr>
              <p:cNvPr id="4" name="Ink 3">
                <a:extLst>
                  <a:ext uri="{FF2B5EF4-FFF2-40B4-BE49-F238E27FC236}">
                    <a16:creationId xmlns:a16="http://schemas.microsoft.com/office/drawing/2014/main" id="{09EA2100-2B1F-4F54-82F8-40662F405E2A}"/>
                  </a:ext>
                </a:extLst>
              </p:cNvPr>
              <p:cNvPicPr/>
              <p:nvPr/>
            </p:nvPicPr>
            <p:blipFill>
              <a:blip r:embed="rId7"/>
              <a:stretch>
                <a:fillRect/>
              </a:stretch>
            </p:blipFill>
            <p:spPr>
              <a:xfrm>
                <a:off x="807411" y="1019242"/>
                <a:ext cx="2160" cy="2160"/>
              </a:xfrm>
              <a:prstGeom prst="rect">
                <a:avLst/>
              </a:prstGeom>
            </p:spPr>
          </p:pic>
        </mc:Fallback>
      </mc:AlternateContent>
    </p:spTree>
    <p:extLst>
      <p:ext uri="{BB962C8B-B14F-4D97-AF65-F5344CB8AC3E}">
        <p14:creationId xmlns:p14="http://schemas.microsoft.com/office/powerpoint/2010/main" val="4176944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solidFill>
                <a:latin typeface="Gill Sans MT" panose="020B0502020104020203" pitchFamily="34" charset="0"/>
              </a:rPr>
              <a:t>Metabolic engineering problem ..</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We can reduce the engineering problem to the application of a set of changes to the yeast genome (DNA sequence).  We typically </a:t>
            </a:r>
          </a:p>
          <a:p>
            <a:pPr marL="0" indent="0">
              <a:buNone/>
            </a:pPr>
            <a:endParaRPr lang="en-US" dirty="0"/>
          </a:p>
          <a:p>
            <a:r>
              <a:rPr lang="en-US" dirty="0"/>
              <a:t> delete genes</a:t>
            </a:r>
          </a:p>
          <a:p>
            <a:r>
              <a:rPr lang="en-US" dirty="0"/>
              <a:t> introduce genes (enzymes) from other sources</a:t>
            </a:r>
          </a:p>
          <a:p>
            <a:r>
              <a:rPr lang="en-US" dirty="0"/>
              <a:t> increase gene activation levels  “upregulate”</a:t>
            </a:r>
          </a:p>
          <a:p>
            <a:r>
              <a:rPr lang="en-US" dirty="0"/>
              <a:t> decrease gene activation (expression) levels “down regulate”</a:t>
            </a:r>
          </a:p>
          <a:p>
            <a:r>
              <a:rPr lang="en-US" dirty="0"/>
              <a:t> edit genes/enzymes to slightly change their reaction</a:t>
            </a:r>
            <a:br>
              <a:rPr lang="en-US" dirty="0"/>
            </a:br>
            <a:endParaRPr lang="en-US" dirty="0"/>
          </a:p>
          <a:p>
            <a:pPr marL="0" indent="0">
              <a:buNone/>
            </a:pPr>
            <a:r>
              <a:rPr lang="en-US" dirty="0"/>
              <a:t>This can all be implemented as patches to the yeast binary…</a:t>
            </a:r>
          </a:p>
        </p:txBody>
      </p:sp>
    </p:spTree>
    <p:extLst>
      <p:ext uri="{BB962C8B-B14F-4D97-AF65-F5344CB8AC3E}">
        <p14:creationId xmlns:p14="http://schemas.microsoft.com/office/powerpoint/2010/main" val="3119491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958340" y="2248104"/>
            <a:ext cx="8595360" cy="571500"/>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Yeast has a pretty sweet patch process</a:t>
            </a:r>
          </a:p>
        </p:txBody>
      </p:sp>
      <p:sp>
        <p:nvSpPr>
          <p:cNvPr id="5" name="Right Arrow 4"/>
          <p:cNvSpPr/>
          <p:nvPr/>
        </p:nvSpPr>
        <p:spPr>
          <a:xfrm>
            <a:off x="2689860" y="2248105"/>
            <a:ext cx="116586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0800000">
            <a:off x="7459980" y="2248104"/>
            <a:ext cx="120015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873490" y="2248104"/>
            <a:ext cx="116586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268034" y="1802335"/>
            <a:ext cx="3728906"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ATGACTAGTCTGATGTGATCTGATCTGATAT….</a:t>
            </a:r>
          </a:p>
        </p:txBody>
      </p:sp>
      <p:sp>
        <p:nvSpPr>
          <p:cNvPr id="6" name="Right Arrow 5"/>
          <p:cNvSpPr/>
          <p:nvPr/>
        </p:nvSpPr>
        <p:spPr>
          <a:xfrm>
            <a:off x="4213860" y="2248105"/>
            <a:ext cx="1165860" cy="571500"/>
          </a:xfrm>
          <a:prstGeom prst="rightArrow">
            <a:avLst/>
          </a:prstGeom>
          <a:solidFill>
            <a:srgbClr val="FF000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0800000">
            <a:off x="5638800" y="2248105"/>
            <a:ext cx="71628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503670" y="2248104"/>
            <a:ext cx="746760" cy="571500"/>
          </a:xfrm>
          <a:prstGeom prst="rightArrow">
            <a:avLst/>
          </a:prstGeom>
          <a:solidFill>
            <a:srgbClr val="FFC00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2960370" y="3299306"/>
            <a:ext cx="5394960" cy="602717"/>
            <a:chOff x="1436370" y="2731410"/>
            <a:chExt cx="5394960" cy="602717"/>
          </a:xfrm>
        </p:grpSpPr>
        <p:sp>
          <p:nvSpPr>
            <p:cNvPr id="13" name="Rectangle 12"/>
            <p:cNvSpPr/>
            <p:nvPr/>
          </p:nvSpPr>
          <p:spPr>
            <a:xfrm>
              <a:off x="1436370" y="2755354"/>
              <a:ext cx="5394960" cy="571500"/>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463040" y="2755355"/>
              <a:ext cx="86868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5935980" y="2755354"/>
              <a:ext cx="89535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461261" y="2755353"/>
              <a:ext cx="3448049" cy="571500"/>
            </a:xfrm>
            <a:prstGeom prst="rect">
              <a:avLst/>
            </a:prstGeom>
            <a:pattFill prst="wdUpDiag">
              <a:fgClr>
                <a:schemeClr val="accent1">
                  <a:lumMod val="20000"/>
                  <a:lumOff val="80000"/>
                </a:schemeClr>
              </a:fgClr>
              <a:bgClr>
                <a:schemeClr val="bg1"/>
              </a:bgClr>
            </a:patt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ight Arrow 15"/>
            <p:cNvSpPr/>
            <p:nvPr/>
          </p:nvSpPr>
          <p:spPr>
            <a:xfrm rot="10800000">
              <a:off x="2712720" y="2762627"/>
              <a:ext cx="716280" cy="571500"/>
            </a:xfrm>
            <a:prstGeom prst="rightArrow">
              <a:avLst/>
            </a:prstGeom>
            <a:solidFill>
              <a:schemeClr val="accent6"/>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354830" y="2731410"/>
              <a:ext cx="1371599" cy="571500"/>
            </a:xfrm>
            <a:prstGeom prst="rightArrow">
              <a:avLst/>
            </a:prstGeom>
            <a:solidFill>
              <a:schemeClr val="accent6"/>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1958340" y="2248104"/>
            <a:ext cx="8595360" cy="584058"/>
            <a:chOff x="353657" y="3496860"/>
            <a:chExt cx="8595360" cy="584058"/>
          </a:xfrm>
        </p:grpSpPr>
        <p:sp>
          <p:nvSpPr>
            <p:cNvPr id="32" name="Rectangle 31"/>
            <p:cNvSpPr/>
            <p:nvPr/>
          </p:nvSpPr>
          <p:spPr>
            <a:xfrm>
              <a:off x="353657" y="3496860"/>
              <a:ext cx="8595360" cy="571500"/>
            </a:xfrm>
            <a:prstGeom prst="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1085177" y="3496861"/>
              <a:ext cx="116586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10800000">
              <a:off x="5855297" y="3496860"/>
              <a:ext cx="120015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7268807" y="3496860"/>
              <a:ext cx="1165860" cy="571500"/>
            </a:xfrm>
            <a:prstGeom prst="rightArrow">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rot="10800000">
              <a:off x="2656151" y="3506697"/>
              <a:ext cx="716280" cy="571500"/>
            </a:xfrm>
            <a:prstGeom prst="rightArrow">
              <a:avLst/>
            </a:prstGeom>
            <a:solidFill>
              <a:schemeClr val="accent6"/>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4282460" y="3509418"/>
              <a:ext cx="1371599" cy="571500"/>
            </a:xfrm>
            <a:prstGeom prst="rightArrow">
              <a:avLst/>
            </a:prstGeom>
            <a:solidFill>
              <a:schemeClr val="accent6"/>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28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3.33333E-6 3.7037E-7 L 0.00052 -0.15694 " pathEditMode="relative" rAng="0" ptsTypes="AA">
                                      <p:cBhvr>
                                        <p:cTn id="10" dur="2000" fill="hold"/>
                                        <p:tgtEl>
                                          <p:spTgt spid="24"/>
                                        </p:tgtEl>
                                        <p:attrNameLst>
                                          <p:attrName>ppt_x</p:attrName>
                                          <p:attrName>ppt_y</p:attrName>
                                        </p:attrNameLst>
                                      </p:cBhvr>
                                      <p:rCtr x="17" y="-7847"/>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So you’re writing a genetic programming domain specific language, why F#?</a:t>
            </a:r>
          </a:p>
        </p:txBody>
      </p:sp>
      <p:sp>
        <p:nvSpPr>
          <p:cNvPr id="2" name="Text Placeholder 1">
            <a:extLst>
              <a:ext uri="{FF2B5EF4-FFF2-40B4-BE49-F238E27FC236}">
                <a16:creationId xmlns:a16="http://schemas.microsoft.com/office/drawing/2014/main" id="{639103B9-DEBD-4537-B632-B12905564A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8668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981" y="-102567"/>
            <a:ext cx="10515600" cy="1325563"/>
          </a:xfrm>
        </p:spPr>
        <p:txBody>
          <a:bodyPr>
            <a:normAutofit/>
          </a:bodyPr>
          <a:lstStyle/>
          <a:p>
            <a:r>
              <a:rPr lang="en-US" dirty="0"/>
              <a:t>Respectable but not most popular</a:t>
            </a:r>
          </a:p>
        </p:txBody>
      </p:sp>
      <p:pic>
        <p:nvPicPr>
          <p:cNvPr id="4" name="Content Placeholder 3"/>
          <p:cNvPicPr>
            <a:picLocks noGrp="1" noChangeAspect="1"/>
          </p:cNvPicPr>
          <p:nvPr>
            <p:ph idx="1"/>
          </p:nvPr>
        </p:nvPicPr>
        <p:blipFill>
          <a:blip r:embed="rId2"/>
          <a:stretch>
            <a:fillRect/>
          </a:stretch>
        </p:blipFill>
        <p:spPr>
          <a:xfrm>
            <a:off x="10064524" y="2614131"/>
            <a:ext cx="781225" cy="648021"/>
          </a:xfrm>
          <a:prstGeom prst="rect">
            <a:avLst/>
          </a:prstGeom>
        </p:spPr>
      </p:pic>
      <p:pic>
        <p:nvPicPr>
          <p:cNvPr id="3" name="Picture 2">
            <a:extLst>
              <a:ext uri="{FF2B5EF4-FFF2-40B4-BE49-F238E27FC236}">
                <a16:creationId xmlns:a16="http://schemas.microsoft.com/office/drawing/2014/main" id="{1949A539-408E-48A5-B791-B885965E1939}"/>
              </a:ext>
            </a:extLst>
          </p:cNvPr>
          <p:cNvPicPr>
            <a:picLocks noChangeAspect="1"/>
          </p:cNvPicPr>
          <p:nvPr/>
        </p:nvPicPr>
        <p:blipFill>
          <a:blip r:embed="rId3"/>
          <a:stretch>
            <a:fillRect/>
          </a:stretch>
        </p:blipFill>
        <p:spPr>
          <a:xfrm>
            <a:off x="2098855" y="902291"/>
            <a:ext cx="7184444" cy="5955709"/>
          </a:xfrm>
          <a:prstGeom prst="rect">
            <a:avLst/>
          </a:prstGeom>
        </p:spPr>
      </p:pic>
      <p:sp>
        <p:nvSpPr>
          <p:cNvPr id="5" name="Oval 4">
            <a:extLst>
              <a:ext uri="{FF2B5EF4-FFF2-40B4-BE49-F238E27FC236}">
                <a16:creationId xmlns:a16="http://schemas.microsoft.com/office/drawing/2014/main" id="{4893D0D4-FDEE-42EE-9A2D-3C1388EAE26E}"/>
              </a:ext>
            </a:extLst>
          </p:cNvPr>
          <p:cNvSpPr/>
          <p:nvPr/>
        </p:nvSpPr>
        <p:spPr>
          <a:xfrm>
            <a:off x="6285781" y="2766637"/>
            <a:ext cx="405865" cy="4058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4228756-F93C-4B1A-9087-CCD33AC4BF0A}"/>
              </a:ext>
            </a:extLst>
          </p:cNvPr>
          <p:cNvCxnSpPr>
            <a:cxnSpLocks/>
          </p:cNvCxnSpPr>
          <p:nvPr/>
        </p:nvCxnSpPr>
        <p:spPr>
          <a:xfrm flipH="1">
            <a:off x="6754210" y="2912985"/>
            <a:ext cx="3310314" cy="50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025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2821" y="2292017"/>
            <a:ext cx="12073690" cy="932446"/>
          </a:xfrm>
        </p:spPr>
        <p:txBody>
          <a:bodyPr>
            <a:normAutofit fontScale="90000"/>
          </a:bodyPr>
          <a:lstStyle/>
          <a:p>
            <a:r>
              <a:rPr lang="en-US" dirty="0"/>
              <a:t>Programming Language</a:t>
            </a:r>
            <a:br>
              <a:rPr lang="en-US" dirty="0"/>
            </a:br>
            <a:r>
              <a:rPr lang="en-US" dirty="0"/>
              <a:t>Interview</a:t>
            </a:r>
          </a:p>
        </p:txBody>
      </p:sp>
      <p:sp>
        <p:nvSpPr>
          <p:cNvPr id="5" name="TextBox 4"/>
          <p:cNvSpPr txBox="1"/>
          <p:nvPr/>
        </p:nvSpPr>
        <p:spPr>
          <a:xfrm>
            <a:off x="4267200" y="4114800"/>
            <a:ext cx="4015715" cy="1015663"/>
          </a:xfrm>
          <a:prstGeom prst="rect">
            <a:avLst/>
          </a:prstGeom>
          <a:noFill/>
        </p:spPr>
        <p:txBody>
          <a:bodyPr wrap="none" rtlCol="0">
            <a:spAutoFit/>
          </a:bodyPr>
          <a:lstStyle/>
          <a:p>
            <a:r>
              <a:rPr lang="en-US" sz="6000" dirty="0"/>
              <a:t>“cat” + 123?</a:t>
            </a:r>
          </a:p>
        </p:txBody>
      </p:sp>
    </p:spTree>
    <p:extLst>
      <p:ext uri="{BB962C8B-B14F-4D97-AF65-F5344CB8AC3E}">
        <p14:creationId xmlns:p14="http://schemas.microsoft.com/office/powerpoint/2010/main" val="1642404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601579" y="595563"/>
            <a:ext cx="10524038" cy="340477"/>
          </a:xfrm>
        </p:spPr>
        <p:txBody>
          <a:bodyPr>
            <a:noAutofit/>
          </a:bodyPr>
          <a:lstStyle/>
          <a:p>
            <a:r>
              <a:rPr lang="en-US" sz="3600" dirty="0"/>
              <a:t>“cat”+123 Brings out personality of a language</a:t>
            </a:r>
            <a:br>
              <a:rPr lang="en-US" sz="3600" dirty="0"/>
            </a:br>
            <a:endParaRPr lang="en-US" sz="3600" dirty="0"/>
          </a:p>
        </p:txBody>
      </p:sp>
      <p:sp>
        <p:nvSpPr>
          <p:cNvPr id="466948" name="Text Box 4"/>
          <p:cNvSpPr txBox="1">
            <a:spLocks noChangeArrowheads="1"/>
          </p:cNvSpPr>
          <p:nvPr/>
        </p:nvSpPr>
        <p:spPr bwMode="auto">
          <a:xfrm>
            <a:off x="2692400" y="2114551"/>
            <a:ext cx="1670050" cy="1382713"/>
          </a:xfrm>
          <a:prstGeom prst="rect">
            <a:avLst/>
          </a:prstGeom>
          <a:solidFill>
            <a:schemeClr val="accent2">
              <a:lumMod val="20000"/>
              <a:lumOff val="80000"/>
            </a:schemeClr>
          </a:solidFill>
          <a:ln w="12700">
            <a:solidFill>
              <a:schemeClr val="bg2"/>
            </a:solidFill>
            <a:miter lim="800000"/>
            <a:headEnd/>
            <a:tailEnd/>
          </a:ln>
          <a:effectLst/>
        </p:spPr>
        <p:txBody>
          <a:bodyPr wrap="none">
            <a:spAutoFit/>
          </a:bodyPr>
          <a:lstStyle/>
          <a:p>
            <a:pPr eaLnBrk="0" hangingPunct="0">
              <a:lnSpc>
                <a:spcPct val="100000"/>
              </a:lnSpc>
              <a:spcBef>
                <a:spcPct val="0"/>
              </a:spcBef>
              <a:buClrTx/>
              <a:buFontTx/>
              <a:buNone/>
            </a:pPr>
            <a:r>
              <a:rPr lang="en-US" sz="1200" dirty="0">
                <a:latin typeface="Courier New" pitchFamily="49" charset="0"/>
              </a:rPr>
              <a:t>print "cat" + 12</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r>
              <a:rPr lang="en-US" sz="1200" dirty="0" err="1">
                <a:latin typeface="Courier New" pitchFamily="49" charset="0"/>
              </a:rPr>
              <a:t>perl</a:t>
            </a:r>
            <a:r>
              <a:rPr lang="en-US" sz="1200" dirty="0">
                <a:latin typeface="Courier New" pitchFamily="49" charset="0"/>
              </a:rPr>
              <a:t> t.pl</a:t>
            </a:r>
          </a:p>
          <a:p>
            <a:pPr eaLnBrk="0" hangingPunct="0">
              <a:lnSpc>
                <a:spcPct val="100000"/>
              </a:lnSpc>
              <a:spcBef>
                <a:spcPct val="0"/>
              </a:spcBef>
              <a:buClrTx/>
              <a:buFontTx/>
              <a:buNone/>
            </a:pPr>
            <a:r>
              <a:rPr lang="en-US" sz="1200" dirty="0">
                <a:latin typeface="Courier New" pitchFamily="49" charset="0"/>
              </a:rPr>
              <a:t>12</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endParaRPr lang="en-US" sz="1200" dirty="0">
              <a:latin typeface="Courier New" pitchFamily="49" charset="0"/>
            </a:endParaRPr>
          </a:p>
        </p:txBody>
      </p:sp>
      <p:sp>
        <p:nvSpPr>
          <p:cNvPr id="466949" name="Text Box 5"/>
          <p:cNvSpPr txBox="1">
            <a:spLocks noChangeArrowheads="1"/>
          </p:cNvSpPr>
          <p:nvPr/>
        </p:nvSpPr>
        <p:spPr bwMode="auto">
          <a:xfrm>
            <a:off x="3203438" y="2632869"/>
            <a:ext cx="5076825" cy="1382713"/>
          </a:xfrm>
          <a:prstGeom prst="rect">
            <a:avLst/>
          </a:prstGeom>
          <a:solidFill>
            <a:schemeClr val="accent2">
              <a:lumMod val="20000"/>
              <a:lumOff val="80000"/>
            </a:schemeClr>
          </a:solidFill>
          <a:ln w="12700">
            <a:solidFill>
              <a:schemeClr val="bg2"/>
            </a:solidFill>
            <a:miter lim="800000"/>
            <a:headEnd/>
            <a:tailEnd/>
          </a:ln>
          <a:effectLst/>
        </p:spPr>
        <p:txBody>
          <a:bodyPr>
            <a:spAutoFit/>
          </a:bodyPr>
          <a:lstStyle/>
          <a:p>
            <a:pPr eaLnBrk="0" hangingPunct="0">
              <a:lnSpc>
                <a:spcPct val="100000"/>
              </a:lnSpc>
              <a:spcBef>
                <a:spcPct val="0"/>
              </a:spcBef>
              <a:buClrTx/>
              <a:buFontTx/>
              <a:buNone/>
            </a:pPr>
            <a:r>
              <a:rPr lang="en-US" sz="1200" dirty="0">
                <a:latin typeface="Courier New" pitchFamily="49" charset="0"/>
              </a:rPr>
              <a:t>print "cat" + 12</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r>
              <a:rPr lang="en-US" sz="1200" dirty="0">
                <a:latin typeface="Courier New" pitchFamily="49" charset="0"/>
              </a:rPr>
              <a:t>python t.py</a:t>
            </a:r>
          </a:p>
          <a:p>
            <a:pPr eaLnBrk="0" hangingPunct="0">
              <a:lnSpc>
                <a:spcPct val="100000"/>
              </a:lnSpc>
              <a:spcBef>
                <a:spcPct val="0"/>
              </a:spcBef>
              <a:buClrTx/>
              <a:buFontTx/>
              <a:buNone/>
            </a:pPr>
            <a:r>
              <a:rPr lang="en-US" sz="1200" dirty="0" err="1">
                <a:latin typeface="Courier New" pitchFamily="49" charset="0"/>
              </a:rPr>
              <a:t>Traceback</a:t>
            </a:r>
            <a:r>
              <a:rPr lang="en-US" sz="1200" dirty="0">
                <a:latin typeface="Courier New" pitchFamily="49" charset="0"/>
              </a:rPr>
              <a:t> (most recent call last):</a:t>
            </a:r>
          </a:p>
          <a:p>
            <a:pPr eaLnBrk="0" hangingPunct="0">
              <a:lnSpc>
                <a:spcPct val="100000"/>
              </a:lnSpc>
              <a:spcBef>
                <a:spcPct val="0"/>
              </a:spcBef>
              <a:buClrTx/>
              <a:buFontTx/>
              <a:buNone/>
            </a:pPr>
            <a:r>
              <a:rPr lang="en-US" sz="1200" dirty="0">
                <a:latin typeface="Courier New" pitchFamily="49" charset="0"/>
              </a:rPr>
              <a:t>  File "t.py", line 1, in ?</a:t>
            </a:r>
          </a:p>
          <a:p>
            <a:pPr eaLnBrk="0" hangingPunct="0">
              <a:lnSpc>
                <a:spcPct val="100000"/>
              </a:lnSpc>
              <a:spcBef>
                <a:spcPct val="0"/>
              </a:spcBef>
              <a:buClrTx/>
              <a:buFontTx/>
              <a:buNone/>
            </a:pPr>
            <a:r>
              <a:rPr lang="en-US" sz="1200" dirty="0">
                <a:latin typeface="Courier New" pitchFamily="49" charset="0"/>
              </a:rPr>
              <a:t>    print "cat" + 12</a:t>
            </a:r>
          </a:p>
          <a:p>
            <a:pPr eaLnBrk="0" hangingPunct="0">
              <a:lnSpc>
                <a:spcPct val="100000"/>
              </a:lnSpc>
              <a:spcBef>
                <a:spcPct val="0"/>
              </a:spcBef>
              <a:buClrTx/>
              <a:buFontTx/>
              <a:buNone/>
            </a:pPr>
            <a:r>
              <a:rPr lang="en-US" sz="1200" dirty="0" err="1">
                <a:latin typeface="Courier New" pitchFamily="49" charset="0"/>
              </a:rPr>
              <a:t>TypeError</a:t>
            </a:r>
            <a:r>
              <a:rPr lang="en-US" sz="1200" dirty="0">
                <a:latin typeface="Courier New" pitchFamily="49" charset="0"/>
              </a:rPr>
              <a:t>: cannot concatenate '</a:t>
            </a:r>
            <a:r>
              <a:rPr lang="en-US" sz="1200" dirty="0" err="1">
                <a:latin typeface="Courier New" pitchFamily="49" charset="0"/>
              </a:rPr>
              <a:t>str</a:t>
            </a:r>
            <a:r>
              <a:rPr lang="en-US" sz="1200" dirty="0">
                <a:latin typeface="Courier New" pitchFamily="49" charset="0"/>
              </a:rPr>
              <a:t>' and '</a:t>
            </a:r>
            <a:r>
              <a:rPr lang="en-US" sz="1200" dirty="0" err="1">
                <a:latin typeface="Courier New" pitchFamily="49" charset="0"/>
              </a:rPr>
              <a:t>int</a:t>
            </a:r>
            <a:r>
              <a:rPr lang="en-US" sz="1200" dirty="0">
                <a:latin typeface="Courier New" pitchFamily="49" charset="0"/>
              </a:rPr>
              <a:t>' objects</a:t>
            </a:r>
          </a:p>
        </p:txBody>
      </p:sp>
      <p:sp>
        <p:nvSpPr>
          <p:cNvPr id="466950" name="Text Box 6"/>
          <p:cNvSpPr txBox="1">
            <a:spLocks noChangeArrowheads="1"/>
          </p:cNvSpPr>
          <p:nvPr/>
        </p:nvSpPr>
        <p:spPr bwMode="auto">
          <a:xfrm>
            <a:off x="3359151" y="4533901"/>
            <a:ext cx="5076825" cy="2085975"/>
          </a:xfrm>
          <a:prstGeom prst="rect">
            <a:avLst/>
          </a:prstGeom>
          <a:solidFill>
            <a:schemeClr val="accent2">
              <a:lumMod val="20000"/>
              <a:lumOff val="80000"/>
            </a:schemeClr>
          </a:solidFill>
          <a:ln w="12700">
            <a:solidFill>
              <a:schemeClr val="bg2"/>
            </a:solidFill>
            <a:miter lim="800000"/>
            <a:headEnd/>
            <a:tailEnd/>
          </a:ln>
          <a:effectLst/>
        </p:spPr>
        <p:txBody>
          <a:bodyPr>
            <a:spAutoFit/>
          </a:bodyPr>
          <a:lstStyle/>
          <a:p>
            <a:pPr eaLnBrk="0" hangingPunct="0">
              <a:lnSpc>
                <a:spcPct val="100000"/>
              </a:lnSpc>
              <a:spcBef>
                <a:spcPct val="0"/>
              </a:spcBef>
              <a:buClrTx/>
              <a:buFontTx/>
              <a:buNone/>
            </a:pPr>
            <a:r>
              <a:rPr lang="en-US" sz="1000" dirty="0">
                <a:latin typeface="Courier New" pitchFamily="49" charset="0"/>
              </a:rPr>
              <a:t>using namespace std;</a:t>
            </a:r>
          </a:p>
          <a:p>
            <a:pPr eaLnBrk="0" hangingPunct="0">
              <a:lnSpc>
                <a:spcPct val="100000"/>
              </a:lnSpc>
              <a:spcBef>
                <a:spcPct val="0"/>
              </a:spcBef>
              <a:buClrTx/>
              <a:buFontTx/>
              <a:buNone/>
            </a:pPr>
            <a:r>
              <a:rPr lang="en-US" sz="1000" dirty="0">
                <a:latin typeface="Courier New" pitchFamily="49" charset="0"/>
              </a:rPr>
              <a:t>#include &lt;</a:t>
            </a:r>
            <a:r>
              <a:rPr lang="en-US" sz="1000" dirty="0" err="1">
                <a:latin typeface="Courier New" pitchFamily="49" charset="0"/>
              </a:rPr>
              <a:t>iostream</a:t>
            </a:r>
            <a:r>
              <a:rPr lang="en-US" sz="1000" dirty="0">
                <a:latin typeface="Courier New" pitchFamily="49" charset="0"/>
              </a:rPr>
              <a:t>&gt;</a:t>
            </a:r>
          </a:p>
          <a:p>
            <a:pPr eaLnBrk="0" hangingPunct="0">
              <a:lnSpc>
                <a:spcPct val="100000"/>
              </a:lnSpc>
              <a:spcBef>
                <a:spcPct val="0"/>
              </a:spcBef>
              <a:buClrTx/>
              <a:buFontTx/>
              <a:buNone/>
            </a:pPr>
            <a:endParaRPr lang="en-US" sz="1000" dirty="0">
              <a:latin typeface="Courier New" pitchFamily="49" charset="0"/>
            </a:endParaRPr>
          </a:p>
          <a:p>
            <a:pPr eaLnBrk="0" hangingPunct="0">
              <a:lnSpc>
                <a:spcPct val="100000"/>
              </a:lnSpc>
              <a:spcBef>
                <a:spcPct val="0"/>
              </a:spcBef>
              <a:buClrTx/>
              <a:buFontTx/>
              <a:buNone/>
            </a:pPr>
            <a:r>
              <a:rPr lang="en-US" sz="1000" dirty="0" err="1">
                <a:latin typeface="Courier New" pitchFamily="49" charset="0"/>
              </a:rPr>
              <a:t>int</a:t>
            </a:r>
            <a:r>
              <a:rPr lang="en-US" sz="1000" dirty="0">
                <a:latin typeface="Courier New" pitchFamily="49" charset="0"/>
              </a:rPr>
              <a:t> main(</a:t>
            </a:r>
            <a:r>
              <a:rPr lang="en-US" sz="1000" dirty="0" err="1">
                <a:latin typeface="Courier New" pitchFamily="49" charset="0"/>
              </a:rPr>
              <a:t>int,char</a:t>
            </a:r>
            <a:r>
              <a:rPr lang="en-US" sz="1000" dirty="0">
                <a:latin typeface="Courier New" pitchFamily="49" charset="0"/>
              </a:rPr>
              <a:t> **)</a:t>
            </a:r>
          </a:p>
          <a:p>
            <a:pPr eaLnBrk="0" hangingPunct="0">
              <a:lnSpc>
                <a:spcPct val="100000"/>
              </a:lnSpc>
              <a:spcBef>
                <a:spcPct val="0"/>
              </a:spcBef>
              <a:buClrTx/>
              <a:buFontTx/>
              <a:buNone/>
            </a:pPr>
            <a:r>
              <a:rPr lang="en-US" sz="1000" dirty="0">
                <a:latin typeface="Courier New" pitchFamily="49" charset="0"/>
              </a:rPr>
              <a:t>{</a:t>
            </a:r>
          </a:p>
          <a:p>
            <a:pPr eaLnBrk="0" hangingPunct="0">
              <a:lnSpc>
                <a:spcPct val="100000"/>
              </a:lnSpc>
              <a:spcBef>
                <a:spcPct val="0"/>
              </a:spcBef>
              <a:buClrTx/>
              <a:buFontTx/>
              <a:buNone/>
            </a:pPr>
            <a:r>
              <a:rPr lang="en-US" sz="1000" dirty="0">
                <a:latin typeface="Courier New" pitchFamily="49" charset="0"/>
              </a:rPr>
              <a:t>        </a:t>
            </a:r>
            <a:r>
              <a:rPr lang="en-US" sz="1000" dirty="0" err="1">
                <a:latin typeface="Courier New" pitchFamily="49" charset="0"/>
              </a:rPr>
              <a:t>cout</a:t>
            </a:r>
            <a:r>
              <a:rPr lang="en-US" sz="1000" dirty="0">
                <a:latin typeface="Courier New" pitchFamily="49" charset="0"/>
              </a:rPr>
              <a:t> &lt;&lt; "cat" + 12 &lt;&lt; </a:t>
            </a:r>
            <a:r>
              <a:rPr lang="en-US" sz="1000" dirty="0" err="1">
                <a:latin typeface="Courier New" pitchFamily="49" charset="0"/>
              </a:rPr>
              <a:t>endl</a:t>
            </a:r>
            <a:r>
              <a:rPr lang="en-US" sz="1000" dirty="0">
                <a:latin typeface="Courier New" pitchFamily="49" charset="0"/>
              </a:rPr>
              <a:t>;</a:t>
            </a:r>
          </a:p>
          <a:p>
            <a:pPr eaLnBrk="0" hangingPunct="0">
              <a:lnSpc>
                <a:spcPct val="100000"/>
              </a:lnSpc>
              <a:spcBef>
                <a:spcPct val="0"/>
              </a:spcBef>
              <a:buClrTx/>
              <a:buFontTx/>
              <a:buNone/>
            </a:pPr>
            <a:r>
              <a:rPr lang="en-US" sz="1000" dirty="0">
                <a:latin typeface="Courier New" pitchFamily="49" charset="0"/>
              </a:rPr>
              <a:t>        return 0;</a:t>
            </a:r>
          </a:p>
          <a:p>
            <a:pPr eaLnBrk="0" hangingPunct="0">
              <a:lnSpc>
                <a:spcPct val="100000"/>
              </a:lnSpc>
              <a:spcBef>
                <a:spcPct val="0"/>
              </a:spcBef>
              <a:buClrTx/>
              <a:buFontTx/>
              <a:buNone/>
            </a:pPr>
            <a:r>
              <a:rPr lang="en-US" sz="1000" dirty="0">
                <a:latin typeface="Courier New" pitchFamily="49" charset="0"/>
              </a:rPr>
              <a:t>}</a:t>
            </a:r>
          </a:p>
          <a:p>
            <a:pPr eaLnBrk="0" hangingPunct="0">
              <a:lnSpc>
                <a:spcPct val="100000"/>
              </a:lnSpc>
              <a:spcBef>
                <a:spcPct val="0"/>
              </a:spcBef>
              <a:buClrTx/>
              <a:buFontTx/>
              <a:buNone/>
            </a:pPr>
            <a:endParaRPr lang="en-US" sz="1000" dirty="0">
              <a:latin typeface="Courier New" pitchFamily="49" charset="0"/>
            </a:endParaRPr>
          </a:p>
          <a:p>
            <a:pPr eaLnBrk="0" hangingPunct="0">
              <a:lnSpc>
                <a:spcPct val="100000"/>
              </a:lnSpc>
              <a:spcBef>
                <a:spcPct val="0"/>
              </a:spcBef>
              <a:buClrTx/>
              <a:buFontTx/>
              <a:buNone/>
            </a:pPr>
            <a:r>
              <a:rPr lang="en-US" sz="1000" dirty="0" err="1">
                <a:latin typeface="Courier New" pitchFamily="49" charset="0"/>
              </a:rPr>
              <a:t>dmplatt@nirvana</a:t>
            </a:r>
            <a:r>
              <a:rPr lang="en-US" sz="1000" dirty="0">
                <a:latin typeface="Courier New" pitchFamily="49" charset="0"/>
              </a:rPr>
              <a:t>~&gt; g++ t.cc</a:t>
            </a:r>
          </a:p>
          <a:p>
            <a:pPr eaLnBrk="0" hangingPunct="0">
              <a:lnSpc>
                <a:spcPct val="100000"/>
              </a:lnSpc>
              <a:spcBef>
                <a:spcPct val="0"/>
              </a:spcBef>
              <a:buClrTx/>
              <a:buFontTx/>
              <a:buNone/>
            </a:pPr>
            <a:r>
              <a:rPr lang="en-US" sz="1000" dirty="0" err="1">
                <a:latin typeface="Courier New" pitchFamily="49" charset="0"/>
              </a:rPr>
              <a:t>dmplatt@nirvana</a:t>
            </a:r>
            <a:r>
              <a:rPr lang="en-US" sz="1000" dirty="0">
                <a:latin typeface="Courier New" pitchFamily="49" charset="0"/>
              </a:rPr>
              <a:t>~&gt; ./</a:t>
            </a:r>
            <a:r>
              <a:rPr lang="en-US" sz="1000" dirty="0" err="1">
                <a:latin typeface="Courier New" pitchFamily="49" charset="0"/>
              </a:rPr>
              <a:t>a.out</a:t>
            </a:r>
            <a:endParaRPr lang="en-US" sz="1000" dirty="0">
              <a:latin typeface="Courier New" pitchFamily="49" charset="0"/>
            </a:endParaRPr>
          </a:p>
          <a:p>
            <a:pPr eaLnBrk="0" hangingPunct="0">
              <a:lnSpc>
                <a:spcPct val="100000"/>
              </a:lnSpc>
              <a:spcBef>
                <a:spcPct val="0"/>
              </a:spcBef>
              <a:buClrTx/>
              <a:buFontTx/>
              <a:buNone/>
            </a:pPr>
            <a:endParaRPr lang="en-US" sz="1000" dirty="0">
              <a:latin typeface="Courier New" pitchFamily="49" charset="0"/>
            </a:endParaRPr>
          </a:p>
          <a:p>
            <a:pPr eaLnBrk="0" hangingPunct="0">
              <a:lnSpc>
                <a:spcPct val="100000"/>
              </a:lnSpc>
              <a:spcBef>
                <a:spcPct val="0"/>
              </a:spcBef>
              <a:buClrTx/>
              <a:buFontTx/>
              <a:buNone/>
            </a:pPr>
            <a:r>
              <a:rPr lang="en-US" sz="1000" dirty="0" err="1">
                <a:latin typeface="Courier New" pitchFamily="49" charset="0"/>
              </a:rPr>
              <a:t>dmplatt@nirvana</a:t>
            </a:r>
            <a:r>
              <a:rPr lang="en-US" sz="1000" dirty="0">
                <a:latin typeface="Courier New" pitchFamily="49" charset="0"/>
              </a:rPr>
              <a:t>~&gt;</a:t>
            </a:r>
          </a:p>
        </p:txBody>
      </p:sp>
      <p:pic>
        <p:nvPicPr>
          <p:cNvPr id="2" name="Picture 1"/>
          <p:cNvPicPr>
            <a:picLocks noChangeAspect="1"/>
          </p:cNvPicPr>
          <p:nvPr/>
        </p:nvPicPr>
        <p:blipFill>
          <a:blip r:embed="rId3"/>
          <a:stretch>
            <a:fillRect/>
          </a:stretch>
        </p:blipFill>
        <p:spPr>
          <a:xfrm>
            <a:off x="6329363" y="4909689"/>
            <a:ext cx="4718049" cy="1334398"/>
          </a:xfrm>
          <a:prstGeom prst="rect">
            <a:avLst/>
          </a:prstGeom>
        </p:spPr>
      </p:pic>
      <p:sp>
        <p:nvSpPr>
          <p:cNvPr id="8" name="Text Box 5"/>
          <p:cNvSpPr txBox="1">
            <a:spLocks noChangeArrowheads="1"/>
          </p:cNvSpPr>
          <p:nvPr/>
        </p:nvSpPr>
        <p:spPr bwMode="auto">
          <a:xfrm>
            <a:off x="3714476" y="3324225"/>
            <a:ext cx="5076825" cy="1200329"/>
          </a:xfrm>
          <a:prstGeom prst="rect">
            <a:avLst/>
          </a:prstGeom>
          <a:solidFill>
            <a:schemeClr val="accent2">
              <a:lumMod val="20000"/>
              <a:lumOff val="80000"/>
            </a:schemeClr>
          </a:solidFill>
          <a:ln w="12700">
            <a:solidFill>
              <a:schemeClr val="bg2"/>
            </a:solidFill>
            <a:miter lim="800000"/>
            <a:headEnd/>
            <a:tailEnd/>
          </a:ln>
          <a:effectLst/>
        </p:spPr>
        <p:txBody>
          <a:bodyPr>
            <a:spAutoFit/>
          </a:bodyPr>
          <a:lstStyle/>
          <a:p>
            <a:pPr eaLnBrk="0" hangingPunct="0">
              <a:lnSpc>
                <a:spcPct val="100000"/>
              </a:lnSpc>
              <a:spcBef>
                <a:spcPct val="0"/>
              </a:spcBef>
              <a:buClrTx/>
              <a:buFontTx/>
              <a:buNone/>
            </a:pPr>
            <a:r>
              <a:rPr lang="en-US" sz="1200" dirty="0">
                <a:latin typeface="Courier New" pitchFamily="49" charset="0"/>
              </a:rPr>
              <a:t>"cat"+123</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r>
              <a:rPr lang="en-US" sz="1200" dirty="0">
                <a:latin typeface="Courier New" pitchFamily="49" charset="0"/>
              </a:rPr>
              <a:t>"cat123“</a:t>
            </a:r>
          </a:p>
          <a:p>
            <a:pPr eaLnBrk="0" hangingPunct="0">
              <a:lnSpc>
                <a:spcPct val="100000"/>
              </a:lnSpc>
              <a:spcBef>
                <a:spcPct val="0"/>
              </a:spcBef>
              <a:buClrTx/>
              <a:buFontTx/>
              <a:buNone/>
            </a:pPr>
            <a:endParaRPr lang="en-US" sz="1200" dirty="0">
              <a:latin typeface="Courier New" pitchFamily="49" charset="0"/>
            </a:endParaRPr>
          </a:p>
          <a:p>
            <a:pPr eaLnBrk="0" hangingPunct="0">
              <a:lnSpc>
                <a:spcPct val="100000"/>
              </a:lnSpc>
              <a:spcBef>
                <a:spcPct val="0"/>
              </a:spcBef>
              <a:buClrTx/>
              <a:buFontTx/>
              <a:buNone/>
            </a:pPr>
            <a:r>
              <a:rPr lang="en-US" sz="1200" dirty="0">
                <a:latin typeface="Courier New" pitchFamily="49" charset="0"/>
              </a:rPr>
              <a:t>"cat"-123</a:t>
            </a:r>
          </a:p>
          <a:p>
            <a:pPr eaLnBrk="0" hangingPunct="0">
              <a:lnSpc>
                <a:spcPct val="100000"/>
              </a:lnSpc>
              <a:spcBef>
                <a:spcPct val="0"/>
              </a:spcBef>
              <a:buClrTx/>
              <a:buFontTx/>
              <a:buNone/>
            </a:pPr>
            <a:r>
              <a:rPr lang="en-US" sz="1200" dirty="0" err="1">
                <a:latin typeface="Courier New" pitchFamily="49" charset="0"/>
              </a:rPr>
              <a:t>NaN</a:t>
            </a:r>
            <a:endParaRPr lang="en-US" sz="1200" dirty="0">
              <a:latin typeface="Courier New" pitchFamily="49" charset="0"/>
            </a:endParaRPr>
          </a:p>
        </p:txBody>
      </p:sp>
    </p:spTree>
    <p:extLst>
      <p:ext uri="{BB962C8B-B14F-4D97-AF65-F5344CB8AC3E}">
        <p14:creationId xmlns:p14="http://schemas.microsoft.com/office/powerpoint/2010/main" val="1691000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8" grpId="0" animBg="1"/>
      <p:bldP spid="466949" grpId="0" animBg="1"/>
      <p:bldP spid="466950"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105" y="150639"/>
            <a:ext cx="8631587" cy="701674"/>
          </a:xfrm>
        </p:spPr>
        <p:txBody>
          <a:bodyPr>
            <a:noAutofit/>
          </a:bodyPr>
          <a:lstStyle/>
          <a:p>
            <a:r>
              <a:rPr lang="en-US" sz="2800" dirty="0"/>
              <a:t>My minimal shopping list for a programming language</a:t>
            </a:r>
          </a:p>
        </p:txBody>
      </p:sp>
      <p:sp>
        <p:nvSpPr>
          <p:cNvPr id="3" name="Content Placeholder 2"/>
          <p:cNvSpPr>
            <a:spLocks noGrp="1"/>
          </p:cNvSpPr>
          <p:nvPr>
            <p:ph idx="1"/>
          </p:nvPr>
        </p:nvSpPr>
        <p:spPr>
          <a:xfrm>
            <a:off x="741145" y="1198822"/>
            <a:ext cx="10019899" cy="5494488"/>
          </a:xfrm>
        </p:spPr>
        <p:txBody>
          <a:bodyPr>
            <a:normAutofit fontScale="92500" lnSpcReduction="20000"/>
          </a:bodyPr>
          <a:lstStyle/>
          <a:p>
            <a:r>
              <a:rPr lang="en-US" dirty="0"/>
              <a:t>Strongly typed 			- reduces errors</a:t>
            </a:r>
          </a:p>
          <a:p>
            <a:r>
              <a:rPr lang="en-US" dirty="0"/>
              <a:t>Semantic whitespace		- reduces errors</a:t>
            </a:r>
          </a:p>
          <a:p>
            <a:r>
              <a:rPr lang="en-US" dirty="0"/>
              <a:t>Functional first			- reduces errors</a:t>
            </a:r>
          </a:p>
          <a:p>
            <a:r>
              <a:rPr lang="en-US" dirty="0"/>
              <a:t>Option types			- reduces errors</a:t>
            </a:r>
          </a:p>
          <a:p>
            <a:r>
              <a:rPr lang="en-US" dirty="0"/>
              <a:t>Units of measure			- reduces errors</a:t>
            </a:r>
          </a:p>
          <a:p>
            <a:r>
              <a:rPr lang="en-US" dirty="0"/>
              <a:t>Type inference			- reduces RSI, makes #1 palatable</a:t>
            </a:r>
          </a:p>
          <a:p>
            <a:r>
              <a:rPr lang="en-US" dirty="0"/>
              <a:t>Static typing			- fast</a:t>
            </a:r>
          </a:p>
          <a:p>
            <a:r>
              <a:rPr lang="en-US" dirty="0"/>
              <a:t>Good parallel primitives		- lazy fast</a:t>
            </a:r>
          </a:p>
          <a:p>
            <a:r>
              <a:rPr lang="en-US" dirty="0"/>
              <a:t>Rich built in data types		- reduces development time</a:t>
            </a:r>
          </a:p>
          <a:p>
            <a:r>
              <a:rPr lang="en-US" dirty="0"/>
              <a:t>Type providers			- reduces development time</a:t>
            </a:r>
          </a:p>
          <a:p>
            <a:r>
              <a:rPr lang="en-US" dirty="0"/>
              <a:t>Open source			- reduces dependency</a:t>
            </a:r>
          </a:p>
          <a:p>
            <a:r>
              <a:rPr lang="en-US" dirty="0"/>
              <a:t>Decent library support		- don’t want to roll my own </a:t>
            </a:r>
            <a:r>
              <a:rPr lang="en-US" dirty="0" err="1"/>
              <a:t>db</a:t>
            </a:r>
            <a:r>
              <a:rPr lang="en-US" dirty="0"/>
              <a:t> driver</a:t>
            </a:r>
          </a:p>
          <a:p>
            <a:r>
              <a:rPr lang="en-US" dirty="0"/>
              <a:t>Language </a:t>
            </a:r>
            <a:r>
              <a:rPr lang="en-US" dirty="0" err="1"/>
              <a:t>iterop</a:t>
            </a:r>
            <a:r>
              <a:rPr lang="en-US" dirty="0"/>
              <a:t> (*)		- increases library support</a:t>
            </a:r>
          </a:p>
          <a:p>
            <a:endParaRPr lang="en-US" dirty="0"/>
          </a:p>
        </p:txBody>
      </p:sp>
    </p:spTree>
    <p:extLst>
      <p:ext uri="{BB962C8B-B14F-4D97-AF65-F5344CB8AC3E}">
        <p14:creationId xmlns:p14="http://schemas.microsoft.com/office/powerpoint/2010/main" val="63919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Genotype Specification Language</a:t>
            </a:r>
            <a:br>
              <a:rPr lang="en-US" dirty="0"/>
            </a:br>
            <a:r>
              <a:rPr lang="en-US" dirty="0"/>
              <a:t>Crash Course</a:t>
            </a:r>
            <a:endParaRPr lang="en-US" sz="5400" dirty="0"/>
          </a:p>
        </p:txBody>
      </p:sp>
      <p:sp>
        <p:nvSpPr>
          <p:cNvPr id="3" name="Text Placeholder 2">
            <a:extLst>
              <a:ext uri="{FF2B5EF4-FFF2-40B4-BE49-F238E27FC236}">
                <a16:creationId xmlns:a16="http://schemas.microsoft.com/office/drawing/2014/main" id="{D0C48D83-95ED-40C1-B20C-E0B5ACA707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37116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GSL hierarchy</a:t>
            </a:r>
          </a:p>
        </p:txBody>
      </p:sp>
      <p:sp>
        <p:nvSpPr>
          <p:cNvPr id="4" name="TextBox 3"/>
          <p:cNvSpPr txBox="1"/>
          <p:nvPr/>
        </p:nvSpPr>
        <p:spPr>
          <a:xfrm>
            <a:off x="1437373" y="6125497"/>
            <a:ext cx="539045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a:solidFill>
                  <a:srgbClr val="3C1405"/>
                </a:solidFill>
              </a:rPr>
              <a:t>Level 0:  DNA   ACCTTTTTTGTGCGTGTATT..</a:t>
            </a:r>
          </a:p>
        </p:txBody>
      </p:sp>
      <p:sp>
        <p:nvSpPr>
          <p:cNvPr id="5" name="TextBox 4"/>
          <p:cNvSpPr txBox="1"/>
          <p:nvPr/>
        </p:nvSpPr>
        <p:spPr>
          <a:xfrm>
            <a:off x="1414628" y="5162698"/>
            <a:ext cx="5710859" cy="461665"/>
          </a:xfrm>
          <a:prstGeom prst="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a:solidFill>
                  <a:srgbClr val="3C1405"/>
                </a:solidFill>
              </a:rPr>
              <a:t>Level 1:  </a:t>
            </a:r>
            <a:r>
              <a:rPr lang="en-US" sz="2400" dirty="0" err="1">
                <a:solidFill>
                  <a:srgbClr val="3C1405"/>
                </a:solidFill>
              </a:rPr>
              <a:t>uHO</a:t>
            </a:r>
            <a:r>
              <a:rPr lang="en-US" sz="2400" dirty="0">
                <a:solidFill>
                  <a:srgbClr val="3C1405"/>
                </a:solidFill>
              </a:rPr>
              <a:t> ; pTDH3 ; mERG10 ; ### ; </a:t>
            </a:r>
            <a:r>
              <a:rPr lang="en-US" sz="2400" dirty="0" err="1">
                <a:solidFill>
                  <a:srgbClr val="3C1405"/>
                </a:solidFill>
              </a:rPr>
              <a:t>dHO</a:t>
            </a:r>
            <a:r>
              <a:rPr lang="en-US" sz="2400" dirty="0">
                <a:solidFill>
                  <a:srgbClr val="3C1405"/>
                </a:solidFill>
              </a:rPr>
              <a:t> </a:t>
            </a:r>
          </a:p>
        </p:txBody>
      </p:sp>
      <p:sp>
        <p:nvSpPr>
          <p:cNvPr id="6" name="TextBox 5"/>
          <p:cNvSpPr txBox="1"/>
          <p:nvPr/>
        </p:nvSpPr>
        <p:spPr>
          <a:xfrm>
            <a:off x="1426001" y="3943498"/>
            <a:ext cx="4359527" cy="461665"/>
          </a:xfrm>
          <a:prstGeom prst="rect">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a:solidFill>
                  <a:srgbClr val="3C1405"/>
                </a:solidFill>
              </a:rPr>
              <a:t>Level 2:  </a:t>
            </a:r>
            <a:r>
              <a:rPr lang="en-US" sz="2400" dirty="0" err="1">
                <a:solidFill>
                  <a:srgbClr val="3C1405"/>
                </a:solidFill>
              </a:rPr>
              <a:t>gHO</a:t>
            </a:r>
            <a:r>
              <a:rPr lang="en-US" sz="2400" dirty="0">
                <a:solidFill>
                  <a:srgbClr val="3C1405"/>
                </a:solidFill>
              </a:rPr>
              <a:t>^ ; pTDH3 &gt; gERG10 </a:t>
            </a:r>
          </a:p>
        </p:txBody>
      </p:sp>
      <p:sp>
        <p:nvSpPr>
          <p:cNvPr id="8" name="TextBox 7"/>
          <p:cNvSpPr txBox="1"/>
          <p:nvPr/>
        </p:nvSpPr>
        <p:spPr>
          <a:xfrm>
            <a:off x="1437373" y="2800498"/>
            <a:ext cx="5363904" cy="461665"/>
          </a:xfrm>
          <a:prstGeom prst="rect">
            <a:avLst/>
          </a:prstGeom>
          <a:pattFill prst="wdDnDiag">
            <a:fgClr>
              <a:schemeClr val="accent6">
                <a:lumMod val="20000"/>
                <a:lumOff val="80000"/>
              </a:schemeClr>
            </a:fgClr>
            <a:bgClr>
              <a:schemeClr val="bg1"/>
            </a:bgClr>
          </a:pattFill>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400" dirty="0">
                <a:solidFill>
                  <a:srgbClr val="3C1405"/>
                </a:solidFill>
              </a:rPr>
              <a:t>Level 3:  </a:t>
            </a:r>
            <a:r>
              <a:rPr lang="en-US" sz="2400" dirty="0" err="1">
                <a:solidFill>
                  <a:srgbClr val="3C1405"/>
                </a:solidFill>
              </a:rPr>
              <a:t>gNeutral</a:t>
            </a:r>
            <a:r>
              <a:rPr lang="en-US" sz="2400" dirty="0">
                <a:solidFill>
                  <a:srgbClr val="3C1405"/>
                </a:solidFill>
              </a:rPr>
              <a:t>^ ; </a:t>
            </a:r>
            <a:r>
              <a:rPr lang="en-US" sz="2400" dirty="0" err="1">
                <a:solidFill>
                  <a:srgbClr val="3C1405"/>
                </a:solidFill>
              </a:rPr>
              <a:t>pStrong</a:t>
            </a:r>
            <a:r>
              <a:rPr lang="en-US" sz="2400" dirty="0">
                <a:solidFill>
                  <a:srgbClr val="3C1405"/>
                </a:solidFill>
              </a:rPr>
              <a:t>&gt;@EC2.3.1.9 </a:t>
            </a:r>
          </a:p>
        </p:txBody>
      </p:sp>
      <p:sp>
        <p:nvSpPr>
          <p:cNvPr id="11" name="TextBox 10"/>
          <p:cNvSpPr txBox="1"/>
          <p:nvPr/>
        </p:nvSpPr>
        <p:spPr>
          <a:xfrm>
            <a:off x="1326538" y="1637512"/>
            <a:ext cx="8227573" cy="923330"/>
          </a:xfrm>
          <a:prstGeom prst="rect">
            <a:avLst/>
          </a:prstGeom>
          <a:noFill/>
        </p:spPr>
        <p:txBody>
          <a:bodyPr wrap="none" rtlCol="0">
            <a:spAutoFit/>
          </a:bodyPr>
          <a:lstStyle/>
          <a:p>
            <a:r>
              <a:rPr lang="en-US" dirty="0">
                <a:solidFill>
                  <a:srgbClr val="3C1405"/>
                </a:solidFill>
              </a:rPr>
              <a:t>Conceptually want different languages for different levels of specificity.</a:t>
            </a:r>
            <a:br>
              <a:rPr lang="en-US" dirty="0">
                <a:solidFill>
                  <a:srgbClr val="3C1405"/>
                </a:solidFill>
              </a:rPr>
            </a:br>
            <a:r>
              <a:rPr lang="en-US" dirty="0">
                <a:solidFill>
                  <a:srgbClr val="3C1405"/>
                </a:solidFill>
              </a:rPr>
              <a:t>Current implementation is mostly level 1 with some level 2 concepts.  Can implement </a:t>
            </a:r>
            <a:br>
              <a:rPr lang="en-US" dirty="0">
                <a:solidFill>
                  <a:srgbClr val="3C1405"/>
                </a:solidFill>
              </a:rPr>
            </a:br>
            <a:r>
              <a:rPr lang="en-US" dirty="0">
                <a:solidFill>
                  <a:srgbClr val="3C1405"/>
                </a:solidFill>
              </a:rPr>
              <a:t>higher level concepts by translation into lower </a:t>
            </a:r>
            <a:r>
              <a:rPr lang="en-US">
                <a:solidFill>
                  <a:srgbClr val="3C1405"/>
                </a:solidFill>
              </a:rPr>
              <a:t>level designs.</a:t>
            </a:r>
            <a:endParaRPr lang="en-US" dirty="0">
              <a:solidFill>
                <a:srgbClr val="3C1405"/>
              </a:solidFill>
            </a:endParaRPr>
          </a:p>
        </p:txBody>
      </p:sp>
    </p:spTree>
    <p:extLst>
      <p:ext uri="{BB962C8B-B14F-4D97-AF65-F5344CB8AC3E}">
        <p14:creationId xmlns:p14="http://schemas.microsoft.com/office/powerpoint/2010/main" val="1733479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A781E-92DC-4E12-B5BB-4E9E994E4ABD}"/>
              </a:ext>
            </a:extLst>
          </p:cNvPr>
          <p:cNvSpPr>
            <a:spLocks noGrp="1"/>
          </p:cNvSpPr>
          <p:nvPr>
            <p:ph type="title"/>
          </p:nvPr>
        </p:nvSpPr>
        <p:spPr/>
        <p:txBody>
          <a:bodyPr/>
          <a:lstStyle/>
          <a:p>
            <a:r>
              <a:rPr lang="en-US" dirty="0"/>
              <a:t>Introductions and Acknowledgements</a:t>
            </a:r>
          </a:p>
        </p:txBody>
      </p:sp>
    </p:spTree>
    <p:extLst>
      <p:ext uri="{BB962C8B-B14F-4D97-AF65-F5344CB8AC3E}">
        <p14:creationId xmlns:p14="http://schemas.microsoft.com/office/powerpoint/2010/main" val="2889681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36" y="5198244"/>
            <a:ext cx="7530078" cy="3368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r>
              <a:rPr lang="en-US" sz="1350" dirty="0">
                <a:solidFill>
                  <a:prstClr val="white"/>
                </a:solidFill>
                <a:latin typeface="Calibri" panose="020F0502020204030204"/>
              </a:rPr>
              <a:t>GTCTAGCGTATATGCGTATGCTATGAGCTATGCTATATCGATCTGCGCCTCCCCTAGATCTGTTAGGCCTCAGTACGTAGC</a:t>
            </a:r>
          </a:p>
        </p:txBody>
      </p:sp>
      <p:sp>
        <p:nvSpPr>
          <p:cNvPr id="5" name="Left Brace 4"/>
          <p:cNvSpPr/>
          <p:nvPr/>
        </p:nvSpPr>
        <p:spPr>
          <a:xfrm rot="5400000">
            <a:off x="2469910" y="4466953"/>
            <a:ext cx="318837" cy="1010653"/>
          </a:xfrm>
          <a:prstGeom prst="leftBrace">
            <a:avLst>
              <a:gd name="adj1" fmla="val 60000"/>
              <a:gd name="adj2" fmla="val 48809"/>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 name="Left Brace 5"/>
          <p:cNvSpPr/>
          <p:nvPr/>
        </p:nvSpPr>
        <p:spPr>
          <a:xfrm rot="5400000">
            <a:off x="3767854" y="4260573"/>
            <a:ext cx="318837" cy="1423412"/>
          </a:xfrm>
          <a:prstGeom prst="leftBrace">
            <a:avLst>
              <a:gd name="adj1" fmla="val 60000"/>
              <a:gd name="adj2" fmla="val 48809"/>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 name="Left Brace 6"/>
          <p:cNvSpPr/>
          <p:nvPr/>
        </p:nvSpPr>
        <p:spPr>
          <a:xfrm rot="5400000">
            <a:off x="6207444" y="3325307"/>
            <a:ext cx="318837" cy="3293945"/>
          </a:xfrm>
          <a:prstGeom prst="leftBrace">
            <a:avLst>
              <a:gd name="adj1" fmla="val 60000"/>
              <a:gd name="adj2" fmla="val 48809"/>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 name="Left Brace 7"/>
          <p:cNvSpPr/>
          <p:nvPr/>
        </p:nvSpPr>
        <p:spPr>
          <a:xfrm rot="5400000">
            <a:off x="8541231" y="4376085"/>
            <a:ext cx="318837" cy="1157813"/>
          </a:xfrm>
          <a:prstGeom prst="leftBrace">
            <a:avLst>
              <a:gd name="adj1" fmla="val 60000"/>
              <a:gd name="adj2" fmla="val 48809"/>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9" name="Rectangle 8"/>
          <p:cNvSpPr/>
          <p:nvPr/>
        </p:nvSpPr>
        <p:spPr>
          <a:xfrm>
            <a:off x="2196190" y="4127434"/>
            <a:ext cx="884697" cy="3128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r>
              <a:rPr lang="en-US" sz="2100" dirty="0" err="1">
                <a:solidFill>
                  <a:prstClr val="white"/>
                </a:solidFill>
                <a:latin typeface="Calibri" panose="020F0502020204030204"/>
              </a:rPr>
              <a:t>uHO</a:t>
            </a:r>
            <a:endParaRPr lang="en-US" sz="2100" dirty="0">
              <a:solidFill>
                <a:prstClr val="white"/>
              </a:solidFill>
              <a:latin typeface="Calibri" panose="020F0502020204030204"/>
            </a:endParaRPr>
          </a:p>
        </p:txBody>
      </p:sp>
      <p:sp>
        <p:nvSpPr>
          <p:cNvPr id="10" name="Rectangle 9"/>
          <p:cNvSpPr/>
          <p:nvPr/>
        </p:nvSpPr>
        <p:spPr>
          <a:xfrm>
            <a:off x="3397149" y="4127434"/>
            <a:ext cx="1114763" cy="3128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r>
              <a:rPr lang="en-US" sz="2100" dirty="0">
                <a:solidFill>
                  <a:prstClr val="white"/>
                </a:solidFill>
                <a:latin typeface="Calibri" panose="020F0502020204030204"/>
              </a:rPr>
              <a:t>pADH1</a:t>
            </a:r>
          </a:p>
        </p:txBody>
      </p:sp>
      <p:sp>
        <p:nvSpPr>
          <p:cNvPr id="11" name="Rectangle 10"/>
          <p:cNvSpPr/>
          <p:nvPr/>
        </p:nvSpPr>
        <p:spPr>
          <a:xfrm>
            <a:off x="4828173" y="4127434"/>
            <a:ext cx="3065345" cy="3128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r>
              <a:rPr lang="en-US" sz="2100" dirty="0">
                <a:solidFill>
                  <a:prstClr val="white"/>
                </a:solidFill>
                <a:latin typeface="Calibri" panose="020F0502020204030204"/>
              </a:rPr>
              <a:t>gERG10</a:t>
            </a:r>
          </a:p>
        </p:txBody>
      </p:sp>
      <p:sp>
        <p:nvSpPr>
          <p:cNvPr id="12" name="Rectangle 11"/>
          <p:cNvSpPr/>
          <p:nvPr/>
        </p:nvSpPr>
        <p:spPr>
          <a:xfrm>
            <a:off x="8206151" y="4127434"/>
            <a:ext cx="988994" cy="3128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r>
              <a:rPr lang="en-US" sz="2100" dirty="0" err="1">
                <a:solidFill>
                  <a:prstClr val="white"/>
                </a:solidFill>
                <a:latin typeface="Calibri" panose="020F0502020204030204"/>
              </a:rPr>
              <a:t>dHO</a:t>
            </a:r>
            <a:endParaRPr lang="en-US" sz="2100" dirty="0">
              <a:solidFill>
                <a:prstClr val="white"/>
              </a:solidFill>
              <a:latin typeface="Calibri" panose="020F0502020204030204"/>
            </a:endParaRPr>
          </a:p>
        </p:txBody>
      </p:sp>
      <p:sp>
        <p:nvSpPr>
          <p:cNvPr id="13" name="TextBox 12"/>
          <p:cNvSpPr txBox="1"/>
          <p:nvPr/>
        </p:nvSpPr>
        <p:spPr>
          <a:xfrm rot="19967880">
            <a:off x="2208758" y="3559357"/>
            <a:ext cx="1108423" cy="346249"/>
          </a:xfrm>
          <a:prstGeom prst="rect">
            <a:avLst/>
          </a:prstGeom>
          <a:noFill/>
        </p:spPr>
        <p:txBody>
          <a:bodyPr wrap="square" rtlCol="0">
            <a:spAutoFit/>
          </a:bodyPr>
          <a:lstStyle/>
          <a:p>
            <a:pPr defTabSz="685800"/>
            <a:r>
              <a:rPr lang="en-US" sz="1650" dirty="0">
                <a:solidFill>
                  <a:prstClr val="black"/>
                </a:solidFill>
                <a:latin typeface="Calibri" panose="020F0502020204030204"/>
              </a:rPr>
              <a:t>Upstream</a:t>
            </a:r>
          </a:p>
        </p:txBody>
      </p:sp>
      <p:sp>
        <p:nvSpPr>
          <p:cNvPr id="14" name="TextBox 13"/>
          <p:cNvSpPr txBox="1"/>
          <p:nvPr/>
        </p:nvSpPr>
        <p:spPr>
          <a:xfrm rot="19967880">
            <a:off x="3530156" y="3612649"/>
            <a:ext cx="1010654" cy="346249"/>
          </a:xfrm>
          <a:prstGeom prst="rect">
            <a:avLst/>
          </a:prstGeom>
          <a:noFill/>
        </p:spPr>
        <p:txBody>
          <a:bodyPr wrap="square" rtlCol="0">
            <a:spAutoFit/>
          </a:bodyPr>
          <a:lstStyle/>
          <a:p>
            <a:pPr defTabSz="685800"/>
            <a:r>
              <a:rPr lang="en-US" sz="1650" dirty="0">
                <a:solidFill>
                  <a:prstClr val="black"/>
                </a:solidFill>
                <a:latin typeface="Calibri" panose="020F0502020204030204"/>
              </a:rPr>
              <a:t>Promoter</a:t>
            </a:r>
          </a:p>
        </p:txBody>
      </p:sp>
      <p:sp>
        <p:nvSpPr>
          <p:cNvPr id="15" name="TextBox 14"/>
          <p:cNvSpPr txBox="1"/>
          <p:nvPr/>
        </p:nvSpPr>
        <p:spPr>
          <a:xfrm rot="19967880">
            <a:off x="5924534" y="3612650"/>
            <a:ext cx="1010654" cy="346249"/>
          </a:xfrm>
          <a:prstGeom prst="rect">
            <a:avLst/>
          </a:prstGeom>
          <a:noFill/>
        </p:spPr>
        <p:txBody>
          <a:bodyPr wrap="square" rtlCol="0">
            <a:spAutoFit/>
          </a:bodyPr>
          <a:lstStyle/>
          <a:p>
            <a:pPr defTabSz="685800"/>
            <a:r>
              <a:rPr lang="en-US" sz="1650" dirty="0">
                <a:solidFill>
                  <a:prstClr val="black"/>
                </a:solidFill>
                <a:latin typeface="Calibri" panose="020F0502020204030204"/>
              </a:rPr>
              <a:t>Gene</a:t>
            </a:r>
          </a:p>
        </p:txBody>
      </p:sp>
      <p:sp>
        <p:nvSpPr>
          <p:cNvPr id="16" name="TextBox 15"/>
          <p:cNvSpPr txBox="1"/>
          <p:nvPr/>
        </p:nvSpPr>
        <p:spPr>
          <a:xfrm rot="19967880">
            <a:off x="8362707" y="3516284"/>
            <a:ext cx="1339069" cy="346249"/>
          </a:xfrm>
          <a:prstGeom prst="rect">
            <a:avLst/>
          </a:prstGeom>
          <a:noFill/>
        </p:spPr>
        <p:txBody>
          <a:bodyPr wrap="square" rtlCol="0">
            <a:spAutoFit/>
          </a:bodyPr>
          <a:lstStyle/>
          <a:p>
            <a:pPr defTabSz="685800"/>
            <a:r>
              <a:rPr lang="en-US" sz="1650" dirty="0">
                <a:solidFill>
                  <a:prstClr val="black"/>
                </a:solidFill>
                <a:latin typeface="Calibri" panose="020F0502020204030204"/>
              </a:rPr>
              <a:t>Downstream</a:t>
            </a:r>
          </a:p>
        </p:txBody>
      </p:sp>
      <p:sp>
        <p:nvSpPr>
          <p:cNvPr id="17" name="TextBox 16"/>
          <p:cNvSpPr txBox="1"/>
          <p:nvPr/>
        </p:nvSpPr>
        <p:spPr>
          <a:xfrm>
            <a:off x="2092673" y="2777623"/>
            <a:ext cx="7213307" cy="553998"/>
          </a:xfrm>
          <a:prstGeom prst="rect">
            <a:avLst/>
          </a:prstGeom>
          <a:noFill/>
          <a:ln>
            <a:solidFill>
              <a:schemeClr val="tx1"/>
            </a:solidFill>
          </a:ln>
        </p:spPr>
        <p:txBody>
          <a:bodyPr wrap="square" rtlCol="0">
            <a:spAutoFit/>
          </a:bodyPr>
          <a:lstStyle/>
          <a:p>
            <a:pPr algn="ctr" defTabSz="685800"/>
            <a:r>
              <a:rPr lang="en-US" sz="3000" dirty="0" err="1">
                <a:solidFill>
                  <a:prstClr val="black"/>
                </a:solidFill>
                <a:latin typeface="Consolas" panose="020B0609020204030204" pitchFamily="49" charset="0"/>
                <a:cs typeface="Consolas" panose="020B0609020204030204" pitchFamily="49" charset="0"/>
              </a:rPr>
              <a:t>uHO</a:t>
            </a:r>
            <a:r>
              <a:rPr lang="en-US" sz="3000" dirty="0">
                <a:solidFill>
                  <a:prstClr val="black"/>
                </a:solidFill>
                <a:latin typeface="Consolas" panose="020B0609020204030204" pitchFamily="49" charset="0"/>
                <a:cs typeface="Consolas" panose="020B0609020204030204" pitchFamily="49" charset="0"/>
              </a:rPr>
              <a:t> </a:t>
            </a:r>
            <a:r>
              <a:rPr lang="en-US" sz="3000" dirty="0">
                <a:solidFill>
                  <a:srgbClr val="5B9BD5"/>
                </a:solidFill>
                <a:latin typeface="Consolas" panose="020B0609020204030204" pitchFamily="49" charset="0"/>
                <a:cs typeface="Consolas" panose="020B0609020204030204" pitchFamily="49" charset="0"/>
              </a:rPr>
              <a:t>;</a:t>
            </a:r>
            <a:r>
              <a:rPr lang="en-US" sz="3000" dirty="0">
                <a:solidFill>
                  <a:prstClr val="black"/>
                </a:solidFill>
                <a:latin typeface="Consolas" panose="020B0609020204030204" pitchFamily="49" charset="0"/>
                <a:cs typeface="Consolas" panose="020B0609020204030204" pitchFamily="49" charset="0"/>
              </a:rPr>
              <a:t> pADH1 </a:t>
            </a:r>
            <a:r>
              <a:rPr lang="en-US" sz="3000" dirty="0">
                <a:solidFill>
                  <a:srgbClr val="5B9BD5"/>
                </a:solidFill>
                <a:latin typeface="Consolas" panose="020B0609020204030204" pitchFamily="49" charset="0"/>
                <a:cs typeface="Consolas" panose="020B0609020204030204" pitchFamily="49" charset="0"/>
              </a:rPr>
              <a:t>;</a:t>
            </a:r>
            <a:r>
              <a:rPr lang="en-US" sz="3000" dirty="0">
                <a:solidFill>
                  <a:prstClr val="black"/>
                </a:solidFill>
                <a:latin typeface="Consolas" panose="020B0609020204030204" pitchFamily="49" charset="0"/>
                <a:cs typeface="Consolas" panose="020B0609020204030204" pitchFamily="49" charset="0"/>
              </a:rPr>
              <a:t> gERG10</a:t>
            </a:r>
            <a:r>
              <a:rPr lang="en-US" sz="3000" dirty="0">
                <a:solidFill>
                  <a:srgbClr val="5B9BD5"/>
                </a:solidFill>
                <a:latin typeface="Consolas" panose="020B0609020204030204" pitchFamily="49" charset="0"/>
                <a:cs typeface="Consolas" panose="020B0609020204030204" pitchFamily="49" charset="0"/>
              </a:rPr>
              <a:t>[1:728] ;</a:t>
            </a:r>
            <a:r>
              <a:rPr lang="en-US" sz="3000" dirty="0">
                <a:solidFill>
                  <a:prstClr val="black"/>
                </a:solidFill>
                <a:latin typeface="Consolas" panose="020B0609020204030204" pitchFamily="49" charset="0"/>
                <a:cs typeface="Consolas" panose="020B0609020204030204" pitchFamily="49" charset="0"/>
              </a:rPr>
              <a:t> </a:t>
            </a:r>
            <a:r>
              <a:rPr lang="en-US" sz="3000" dirty="0" err="1">
                <a:solidFill>
                  <a:prstClr val="black"/>
                </a:solidFill>
                <a:latin typeface="Consolas" panose="020B0609020204030204" pitchFamily="49" charset="0"/>
                <a:cs typeface="Consolas" panose="020B0609020204030204" pitchFamily="49" charset="0"/>
              </a:rPr>
              <a:t>dHO</a:t>
            </a:r>
            <a:endParaRPr lang="en-US" sz="3000" dirty="0">
              <a:solidFill>
                <a:prstClr val="black"/>
              </a:solidFill>
              <a:latin typeface="Consolas" panose="020B0609020204030204" pitchFamily="49" charset="0"/>
              <a:cs typeface="Consolas" panose="020B0609020204030204" pitchFamily="49" charset="0"/>
            </a:endParaRPr>
          </a:p>
        </p:txBody>
      </p:sp>
      <p:sp>
        <p:nvSpPr>
          <p:cNvPr id="19" name="TextBox 18"/>
          <p:cNvSpPr txBox="1"/>
          <p:nvPr/>
        </p:nvSpPr>
        <p:spPr>
          <a:xfrm>
            <a:off x="6656459" y="2461503"/>
            <a:ext cx="1590062" cy="346249"/>
          </a:xfrm>
          <a:prstGeom prst="rect">
            <a:avLst/>
          </a:prstGeom>
          <a:noFill/>
        </p:spPr>
        <p:txBody>
          <a:bodyPr wrap="square" rtlCol="0">
            <a:spAutoFit/>
          </a:bodyPr>
          <a:lstStyle/>
          <a:p>
            <a:pPr defTabSz="685800"/>
            <a:r>
              <a:rPr lang="en-US" sz="1650" b="1" dirty="0">
                <a:solidFill>
                  <a:srgbClr val="5B9BD5"/>
                </a:solidFill>
                <a:latin typeface="Calibri" panose="020F0502020204030204"/>
              </a:rPr>
              <a:t>Slice/truncation</a:t>
            </a:r>
          </a:p>
        </p:txBody>
      </p:sp>
      <p:sp>
        <p:nvSpPr>
          <p:cNvPr id="20" name="Title 19"/>
          <p:cNvSpPr>
            <a:spLocks noGrp="1"/>
          </p:cNvSpPr>
          <p:nvPr>
            <p:ph type="title"/>
          </p:nvPr>
        </p:nvSpPr>
        <p:spPr>
          <a:xfrm>
            <a:off x="828575" y="26687"/>
            <a:ext cx="10515600" cy="1325563"/>
          </a:xfrm>
        </p:spPr>
        <p:txBody>
          <a:bodyPr/>
          <a:lstStyle/>
          <a:p>
            <a:r>
              <a:rPr lang="en-US" dirty="0"/>
              <a:t>GSL:  A simple example</a:t>
            </a:r>
          </a:p>
        </p:txBody>
      </p:sp>
      <p:sp>
        <p:nvSpPr>
          <p:cNvPr id="21" name="TextBox 20"/>
          <p:cNvSpPr txBox="1"/>
          <p:nvPr/>
        </p:nvSpPr>
        <p:spPr>
          <a:xfrm>
            <a:off x="1724300" y="1497988"/>
            <a:ext cx="7386894" cy="646331"/>
          </a:xfrm>
          <a:prstGeom prst="rect">
            <a:avLst/>
          </a:prstGeom>
          <a:noFill/>
        </p:spPr>
        <p:txBody>
          <a:bodyPr wrap="none" rtlCol="0">
            <a:spAutoFit/>
          </a:bodyPr>
          <a:lstStyle/>
          <a:p>
            <a:pPr marL="285750" indent="-285750">
              <a:buFont typeface="Arial" panose="020B0604020202020204" pitchFamily="34" charset="0"/>
              <a:buChar char="•"/>
            </a:pPr>
            <a:r>
              <a:rPr lang="en-US" dirty="0"/>
              <a:t>Default parts from the native genome of the target organism are available</a:t>
            </a:r>
            <a:br>
              <a:rPr lang="en-US" dirty="0"/>
            </a:br>
            <a:r>
              <a:rPr lang="en-US" dirty="0"/>
              <a:t>in the name space.</a:t>
            </a:r>
          </a:p>
        </p:txBody>
      </p:sp>
    </p:spTree>
    <p:extLst>
      <p:ext uri="{BB962C8B-B14F-4D97-AF65-F5344CB8AC3E}">
        <p14:creationId xmlns:p14="http://schemas.microsoft.com/office/powerpoint/2010/main" val="720509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1" y="365125"/>
            <a:ext cx="12825663" cy="1030538"/>
          </a:xfrm>
        </p:spPr>
        <p:txBody>
          <a:bodyPr>
            <a:normAutofit/>
          </a:bodyPr>
          <a:lstStyle/>
          <a:p>
            <a:r>
              <a:rPr lang="en-US" dirty="0"/>
              <a:t>More complex example</a:t>
            </a:r>
          </a:p>
        </p:txBody>
      </p:sp>
      <p:pic>
        <p:nvPicPr>
          <p:cNvPr id="4" name="Content Placeholder 3"/>
          <p:cNvPicPr>
            <a:picLocks noGrp="1" noChangeAspect="1"/>
          </p:cNvPicPr>
          <p:nvPr>
            <p:ph idx="1"/>
          </p:nvPr>
        </p:nvPicPr>
        <p:blipFill>
          <a:blip r:embed="rId2"/>
          <a:stretch>
            <a:fillRect/>
          </a:stretch>
        </p:blipFill>
        <p:spPr>
          <a:xfrm>
            <a:off x="714876" y="1982792"/>
            <a:ext cx="7886700" cy="3908085"/>
          </a:xfrm>
          <a:prstGeom prst="rect">
            <a:avLst/>
          </a:prstGeom>
        </p:spPr>
      </p:pic>
      <p:sp>
        <p:nvSpPr>
          <p:cNvPr id="5" name="TextBox 4"/>
          <p:cNvSpPr txBox="1"/>
          <p:nvPr/>
        </p:nvSpPr>
        <p:spPr>
          <a:xfrm>
            <a:off x="666750" y="1679258"/>
            <a:ext cx="5025607" cy="369332"/>
          </a:xfrm>
          <a:prstGeom prst="rect">
            <a:avLst/>
          </a:prstGeom>
          <a:noFill/>
        </p:spPr>
        <p:txBody>
          <a:bodyPr wrap="none" rtlCol="0">
            <a:spAutoFit/>
          </a:bodyPr>
          <a:lstStyle/>
          <a:p>
            <a:pPr marL="285750" indent="-285750">
              <a:buFont typeface="Arial" panose="020B0604020202020204" pitchFamily="34" charset="0"/>
              <a:buChar char="•"/>
            </a:pPr>
            <a:r>
              <a:rPr lang="en-US" dirty="0"/>
              <a:t>State of the art is cut and paste or drag and drop</a:t>
            </a:r>
          </a:p>
        </p:txBody>
      </p:sp>
    </p:spTree>
    <p:extLst>
      <p:ext uri="{BB962C8B-B14F-4D97-AF65-F5344CB8AC3E}">
        <p14:creationId xmlns:p14="http://schemas.microsoft.com/office/powerpoint/2010/main" val="3899169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254" y="124494"/>
            <a:ext cx="12358838" cy="1325563"/>
          </a:xfrm>
        </p:spPr>
        <p:txBody>
          <a:bodyPr>
            <a:normAutofit/>
          </a:bodyPr>
          <a:lstStyle/>
          <a:p>
            <a:r>
              <a:rPr lang="en-US" sz="4000" dirty="0"/>
              <a:t>More detail of GSL compiler available in this publication  </a:t>
            </a:r>
          </a:p>
        </p:txBody>
      </p:sp>
      <p:sp>
        <p:nvSpPr>
          <p:cNvPr id="5" name="Rectangle 4"/>
          <p:cNvSpPr/>
          <p:nvPr/>
        </p:nvSpPr>
        <p:spPr>
          <a:xfrm>
            <a:off x="6007569" y="1173575"/>
            <a:ext cx="6440163" cy="923330"/>
          </a:xfrm>
          <a:prstGeom prst="rect">
            <a:avLst/>
          </a:prstGeom>
        </p:spPr>
        <p:txBody>
          <a:bodyPr wrap="square">
            <a:spAutoFit/>
          </a:bodyPr>
          <a:lstStyle/>
          <a:p>
            <a:r>
              <a:rPr lang="en-US" dirty="0">
                <a:hlinkClick r:id="rId2"/>
              </a:rPr>
              <a:t>http://pubs.acs.org/doi/abs/10.1021/acssynbio.5b00194</a:t>
            </a:r>
            <a:endParaRPr lang="en-US" dirty="0"/>
          </a:p>
          <a:p>
            <a:r>
              <a:rPr lang="en-US" dirty="0">
                <a:hlinkClick r:id="rId3"/>
              </a:rPr>
              <a:t>http://bit.ly/2yG5hDt</a:t>
            </a:r>
            <a:endParaRPr lang="en-US" dirty="0"/>
          </a:p>
          <a:p>
            <a:endParaRPr lang="en-US" dirty="0"/>
          </a:p>
        </p:txBody>
      </p:sp>
      <p:pic>
        <p:nvPicPr>
          <p:cNvPr id="2" name="Picture 1">
            <a:extLst>
              <a:ext uri="{FF2B5EF4-FFF2-40B4-BE49-F238E27FC236}">
                <a16:creationId xmlns:a16="http://schemas.microsoft.com/office/drawing/2014/main" id="{9DA45D16-D9E3-4AC5-AC88-37F2C0D86223}"/>
              </a:ext>
            </a:extLst>
          </p:cNvPr>
          <p:cNvPicPr>
            <a:picLocks noChangeAspect="1"/>
          </p:cNvPicPr>
          <p:nvPr/>
        </p:nvPicPr>
        <p:blipFill>
          <a:blip r:embed="rId4"/>
          <a:stretch>
            <a:fillRect/>
          </a:stretch>
        </p:blipFill>
        <p:spPr>
          <a:xfrm>
            <a:off x="1767501" y="1850998"/>
            <a:ext cx="8311415" cy="4475660"/>
          </a:xfrm>
          <a:prstGeom prst="rect">
            <a:avLst/>
          </a:prstGeom>
        </p:spPr>
      </p:pic>
    </p:spTree>
    <p:extLst>
      <p:ext uri="{BB962C8B-B14F-4D97-AF65-F5344CB8AC3E}">
        <p14:creationId xmlns:p14="http://schemas.microsoft.com/office/powerpoint/2010/main" val="206397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3243" y="1965960"/>
            <a:ext cx="10515600" cy="955357"/>
          </a:xfrm>
        </p:spPr>
        <p:txBody>
          <a:bodyPr>
            <a:normAutofit/>
          </a:bodyPr>
          <a:lstStyle/>
          <a:p>
            <a:r>
              <a:rPr lang="en-US" sz="4000" dirty="0"/>
              <a:t>GSL Internals / Code Vignettes</a:t>
            </a:r>
          </a:p>
        </p:txBody>
      </p:sp>
      <p:sp>
        <p:nvSpPr>
          <p:cNvPr id="4" name="Text Placeholder 3">
            <a:extLst>
              <a:ext uri="{FF2B5EF4-FFF2-40B4-BE49-F238E27FC236}">
                <a16:creationId xmlns:a16="http://schemas.microsoft.com/office/drawing/2014/main" id="{24B302B9-5434-4C62-83EE-47635AB7CAEC}"/>
              </a:ext>
            </a:extLst>
          </p:cNvPr>
          <p:cNvSpPr>
            <a:spLocks noGrp="1"/>
          </p:cNvSpPr>
          <p:nvPr>
            <p:ph type="body" idx="1"/>
          </p:nvPr>
        </p:nvSpPr>
        <p:spPr>
          <a:xfrm>
            <a:off x="753243" y="3226117"/>
            <a:ext cx="4154037" cy="454343"/>
          </a:xfrm>
        </p:spPr>
        <p:txBody>
          <a:bodyPr/>
          <a:lstStyle/>
          <a:p>
            <a:r>
              <a:rPr lang="en-US" dirty="0"/>
              <a:t>https://github.com/Amyrisinc</a:t>
            </a:r>
          </a:p>
        </p:txBody>
      </p:sp>
      <p:pic>
        <p:nvPicPr>
          <p:cNvPr id="5" name="Picture 4">
            <a:extLst>
              <a:ext uri="{FF2B5EF4-FFF2-40B4-BE49-F238E27FC236}">
                <a16:creationId xmlns:a16="http://schemas.microsoft.com/office/drawing/2014/main" id="{55A85D6F-5F4E-446D-B806-81096E0E20D9}"/>
              </a:ext>
            </a:extLst>
          </p:cNvPr>
          <p:cNvPicPr>
            <a:picLocks noChangeAspect="1"/>
          </p:cNvPicPr>
          <p:nvPr/>
        </p:nvPicPr>
        <p:blipFill>
          <a:blip r:embed="rId2"/>
          <a:stretch>
            <a:fillRect/>
          </a:stretch>
        </p:blipFill>
        <p:spPr>
          <a:xfrm>
            <a:off x="669423" y="3858891"/>
            <a:ext cx="5552574" cy="2302614"/>
          </a:xfrm>
          <a:prstGeom prst="rect">
            <a:avLst/>
          </a:prstGeom>
        </p:spPr>
      </p:pic>
      <p:sp>
        <p:nvSpPr>
          <p:cNvPr id="8" name="Text Placeholder 3">
            <a:extLst>
              <a:ext uri="{FF2B5EF4-FFF2-40B4-BE49-F238E27FC236}">
                <a16:creationId xmlns:a16="http://schemas.microsoft.com/office/drawing/2014/main" id="{14E83E69-7B66-4B07-852E-1A152FA5EB52}"/>
              </a:ext>
            </a:extLst>
          </p:cNvPr>
          <p:cNvSpPr txBox="1">
            <a:spLocks/>
          </p:cNvSpPr>
          <p:nvPr/>
        </p:nvSpPr>
        <p:spPr>
          <a:xfrm>
            <a:off x="6956725" y="3226116"/>
            <a:ext cx="4154037" cy="454343"/>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Gill Sans MT" panose="020B05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Gill Sans MT" panose="020B05020201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Gill Sans MT" panose="020B05020201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Gill Sans MT" panose="020B05020201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Gill Sans MT" panose="020B0502020104020203"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https://github.com/Amyris/AmyrisBio</a:t>
            </a:r>
          </a:p>
        </p:txBody>
      </p:sp>
      <p:pic>
        <p:nvPicPr>
          <p:cNvPr id="6" name="Picture 5">
            <a:extLst>
              <a:ext uri="{FF2B5EF4-FFF2-40B4-BE49-F238E27FC236}">
                <a16:creationId xmlns:a16="http://schemas.microsoft.com/office/drawing/2014/main" id="{91F01DE8-4816-43F5-9CBB-7CF3B5A7EE30}"/>
              </a:ext>
            </a:extLst>
          </p:cNvPr>
          <p:cNvPicPr>
            <a:picLocks noChangeAspect="1"/>
          </p:cNvPicPr>
          <p:nvPr/>
        </p:nvPicPr>
        <p:blipFill>
          <a:blip r:embed="rId3"/>
          <a:stretch>
            <a:fillRect/>
          </a:stretch>
        </p:blipFill>
        <p:spPr>
          <a:xfrm>
            <a:off x="6990998" y="3858891"/>
            <a:ext cx="3457225" cy="1318586"/>
          </a:xfrm>
          <a:prstGeom prst="rect">
            <a:avLst/>
          </a:prstGeom>
        </p:spPr>
      </p:pic>
    </p:spTree>
    <p:extLst>
      <p:ext uri="{BB962C8B-B14F-4D97-AF65-F5344CB8AC3E}">
        <p14:creationId xmlns:p14="http://schemas.microsoft.com/office/powerpoint/2010/main" val="3311362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Straight Connector 139"/>
          <p:cNvCxnSpPr>
            <a:cxnSpLocks/>
            <a:stCxn id="37" idx="2"/>
            <a:endCxn id="198" idx="1"/>
          </p:cNvCxnSpPr>
          <p:nvPr/>
        </p:nvCxnSpPr>
        <p:spPr>
          <a:xfrm flipH="1">
            <a:off x="3891995" y="2013803"/>
            <a:ext cx="3718411" cy="1168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5" idx="0"/>
            <a:endCxn id="37" idx="1"/>
          </p:cNvCxnSpPr>
          <p:nvPr/>
        </p:nvCxnSpPr>
        <p:spPr>
          <a:xfrm flipV="1">
            <a:off x="6818760" y="1744863"/>
            <a:ext cx="305552" cy="1783"/>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err="1"/>
              <a:t>Gslc</a:t>
            </a:r>
            <a:r>
              <a:rPr lang="en-US" dirty="0"/>
              <a:t> block diagram</a:t>
            </a:r>
          </a:p>
        </p:txBody>
      </p:sp>
      <p:sp>
        <p:nvSpPr>
          <p:cNvPr id="12" name="Rounded Rectangle 11"/>
          <p:cNvSpPr/>
          <p:nvPr/>
        </p:nvSpPr>
        <p:spPr>
          <a:xfrm>
            <a:off x="3329243" y="1486543"/>
            <a:ext cx="972188" cy="537882"/>
          </a:xfrm>
          <a:prstGeom prst="roundRect">
            <a:avLst/>
          </a:prstGeom>
          <a:solidFill>
            <a:schemeClr val="accent1">
              <a:lumMod val="75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tokenizer</a:t>
            </a:r>
          </a:p>
        </p:txBody>
      </p:sp>
      <p:cxnSp>
        <p:nvCxnSpPr>
          <p:cNvPr id="26" name="Straight Arrow Connector 25"/>
          <p:cNvCxnSpPr>
            <a:stCxn id="52" idx="0"/>
            <a:endCxn id="12" idx="1"/>
          </p:cNvCxnSpPr>
          <p:nvPr/>
        </p:nvCxnSpPr>
        <p:spPr>
          <a:xfrm>
            <a:off x="1356762" y="1745400"/>
            <a:ext cx="1972481" cy="10084"/>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6577219" y="8465215"/>
            <a:ext cx="4572000" cy="261610"/>
          </a:xfrm>
          <a:prstGeom prst="rect">
            <a:avLst/>
          </a:prstGeom>
        </p:spPr>
        <p:txBody>
          <a:bodyPr>
            <a:spAutoFit/>
          </a:bodyPr>
          <a:lstStyle/>
          <a:p>
            <a:r>
              <a:rPr lang="da-DK" sz="1100" dirty="0">
                <a:solidFill>
                  <a:srgbClr val="0000FF"/>
                </a:solidFill>
                <a:highlight>
                  <a:srgbClr val="FFFFFF"/>
                </a:highlight>
                <a:latin typeface="Consolas" panose="020B0609020204030204" pitchFamily="49" charset="0"/>
              </a:rPr>
              <a:t>let</a:t>
            </a:r>
            <a:r>
              <a:rPr lang="da-DK" sz="1100" dirty="0">
                <a:solidFill>
                  <a:srgbClr val="000000"/>
                </a:solidFill>
                <a:highlight>
                  <a:srgbClr val="FFFFFF"/>
                </a:highlight>
                <a:latin typeface="Consolas" panose="020B0609020204030204" pitchFamily="49" charset="0"/>
              </a:rPr>
              <a:t> t = GSLParser.start myToken inBuffer</a:t>
            </a:r>
            <a:endParaRPr lang="en-US" sz="1100" dirty="0"/>
          </a:p>
        </p:txBody>
      </p:sp>
      <p:sp>
        <p:nvSpPr>
          <p:cNvPr id="52" name="Snip Single Corner Rectangle 51"/>
          <p:cNvSpPr/>
          <p:nvPr/>
        </p:nvSpPr>
        <p:spPr>
          <a:xfrm>
            <a:off x="319637" y="1486544"/>
            <a:ext cx="1037125" cy="517711"/>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input.gsl</a:t>
            </a:r>
            <a:endParaRPr lang="en-US" sz="1400" dirty="0"/>
          </a:p>
        </p:txBody>
      </p:sp>
      <p:sp>
        <p:nvSpPr>
          <p:cNvPr id="3" name="Rectangle 2"/>
          <p:cNvSpPr/>
          <p:nvPr/>
        </p:nvSpPr>
        <p:spPr>
          <a:xfrm>
            <a:off x="6053862" y="2013804"/>
            <a:ext cx="4572000" cy="646331"/>
          </a:xfrm>
          <a:prstGeom prst="rect">
            <a:avLst/>
          </a:prstGeom>
        </p:spPr>
        <p:txBody>
          <a:bodyPr>
            <a:spAutoFit/>
          </a:bodyPr>
          <a:lstStyle/>
          <a:p>
            <a:br>
              <a:rPr lang="en-US" dirty="0"/>
            </a:br>
            <a:endParaRPr lang="en-US" dirty="0"/>
          </a:p>
        </p:txBody>
      </p:sp>
      <p:sp>
        <p:nvSpPr>
          <p:cNvPr id="34" name="Rounded Rectangle 33"/>
          <p:cNvSpPr/>
          <p:nvPr/>
        </p:nvSpPr>
        <p:spPr>
          <a:xfrm>
            <a:off x="4716044" y="1482352"/>
            <a:ext cx="972188" cy="537882"/>
          </a:xfrm>
          <a:prstGeom prst="roundRect">
            <a:avLst/>
          </a:prstGeom>
          <a:solidFill>
            <a:schemeClr val="accent1">
              <a:lumMod val="75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lexer</a:t>
            </a:r>
            <a:endParaRPr lang="en-US" sz="1400" dirty="0"/>
          </a:p>
        </p:txBody>
      </p:sp>
      <p:sp>
        <p:nvSpPr>
          <p:cNvPr id="35" name="Snip Single Corner Rectangle 34"/>
          <p:cNvSpPr/>
          <p:nvPr/>
        </p:nvSpPr>
        <p:spPr>
          <a:xfrm>
            <a:off x="5971596" y="1487790"/>
            <a:ext cx="847165" cy="517711"/>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Parse tree</a:t>
            </a:r>
          </a:p>
        </p:txBody>
      </p:sp>
      <p:sp>
        <p:nvSpPr>
          <p:cNvPr id="37" name="Rounded Rectangle 36"/>
          <p:cNvSpPr/>
          <p:nvPr/>
        </p:nvSpPr>
        <p:spPr>
          <a:xfrm>
            <a:off x="7124312" y="1475921"/>
            <a:ext cx="972188" cy="537882"/>
          </a:xfrm>
          <a:prstGeom prst="roundRect">
            <a:avLst/>
          </a:prstGeom>
          <a:solidFill>
            <a:schemeClr val="accent1">
              <a:lumMod val="75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AST</a:t>
            </a:r>
            <a:br>
              <a:rPr lang="en-US" sz="900" dirty="0"/>
            </a:br>
            <a:r>
              <a:rPr lang="en-US" sz="900" dirty="0"/>
              <a:t>transformation</a:t>
            </a:r>
          </a:p>
        </p:txBody>
      </p:sp>
      <p:cxnSp>
        <p:nvCxnSpPr>
          <p:cNvPr id="46" name="Straight Arrow Connector 45"/>
          <p:cNvCxnSpPr>
            <a:stCxn id="34" idx="3"/>
            <a:endCxn id="35" idx="2"/>
          </p:cNvCxnSpPr>
          <p:nvPr/>
        </p:nvCxnSpPr>
        <p:spPr>
          <a:xfrm flipV="1">
            <a:off x="5688233" y="1746645"/>
            <a:ext cx="283363" cy="4648"/>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2" idx="3"/>
            <a:endCxn id="34" idx="1"/>
          </p:cNvCxnSpPr>
          <p:nvPr/>
        </p:nvCxnSpPr>
        <p:spPr>
          <a:xfrm flipV="1">
            <a:off x="4301432" y="1751294"/>
            <a:ext cx="414613" cy="4191"/>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6096000" y="2843341"/>
            <a:ext cx="4572000" cy="646331"/>
          </a:xfrm>
          <a:prstGeom prst="rect">
            <a:avLst/>
          </a:prstGeom>
        </p:spPr>
        <p:txBody>
          <a:bodyPr>
            <a:spAutoFit/>
          </a:bodyPr>
          <a:lstStyle/>
          <a:p>
            <a:br>
              <a:rPr lang="en-US" dirty="0"/>
            </a:br>
            <a:endParaRPr lang="en-US" dirty="0"/>
          </a:p>
        </p:txBody>
      </p:sp>
      <p:sp>
        <p:nvSpPr>
          <p:cNvPr id="89" name="Snip Single Corner Rectangle 88"/>
          <p:cNvSpPr/>
          <p:nvPr/>
        </p:nvSpPr>
        <p:spPr>
          <a:xfrm>
            <a:off x="3885102" y="5590714"/>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XML (RYCOD)</a:t>
            </a:r>
          </a:p>
        </p:txBody>
      </p:sp>
      <p:sp>
        <p:nvSpPr>
          <p:cNvPr id="96" name="Rounded Rectangle 95"/>
          <p:cNvSpPr/>
          <p:nvPr/>
        </p:nvSpPr>
        <p:spPr>
          <a:xfrm>
            <a:off x="5077671" y="2912923"/>
            <a:ext cx="972188" cy="537882"/>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codon</a:t>
            </a:r>
            <a:br>
              <a:rPr lang="en-US" sz="1100" dirty="0"/>
            </a:br>
            <a:r>
              <a:rPr lang="en-US" sz="1100" dirty="0"/>
              <a:t>optimization</a:t>
            </a:r>
          </a:p>
        </p:txBody>
      </p:sp>
      <p:sp>
        <p:nvSpPr>
          <p:cNvPr id="106" name="Rounded Rectangle 105"/>
          <p:cNvSpPr/>
          <p:nvPr/>
        </p:nvSpPr>
        <p:spPr>
          <a:xfrm>
            <a:off x="6137814" y="2912923"/>
            <a:ext cx="972188" cy="537882"/>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Allele swap</a:t>
            </a:r>
            <a:br>
              <a:rPr lang="en-US" sz="1100" dirty="0"/>
            </a:br>
            <a:r>
              <a:rPr lang="en-US" sz="1100" dirty="0"/>
              <a:t>(mutation)</a:t>
            </a:r>
            <a:br>
              <a:rPr lang="en-US" sz="1100" dirty="0"/>
            </a:br>
            <a:r>
              <a:rPr lang="en-US" sz="1100" dirty="0"/>
              <a:t>designs</a:t>
            </a:r>
          </a:p>
        </p:txBody>
      </p:sp>
      <p:sp>
        <p:nvSpPr>
          <p:cNvPr id="107" name="Rounded Rectangle 106"/>
          <p:cNvSpPr/>
          <p:nvPr/>
        </p:nvSpPr>
        <p:spPr>
          <a:xfrm>
            <a:off x="7249157" y="2923008"/>
            <a:ext cx="972188" cy="537882"/>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Part layout</a:t>
            </a:r>
          </a:p>
        </p:txBody>
      </p:sp>
      <p:cxnSp>
        <p:nvCxnSpPr>
          <p:cNvPr id="109" name="Curved Connector 108"/>
          <p:cNvCxnSpPr>
            <a:stCxn id="116" idx="3"/>
            <a:endCxn id="118" idx="3"/>
          </p:cNvCxnSpPr>
          <p:nvPr/>
        </p:nvCxnSpPr>
        <p:spPr>
          <a:xfrm>
            <a:off x="9792666" y="1755485"/>
            <a:ext cx="12700" cy="2055689"/>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p:cNvCxnSpPr>
            <a:stCxn id="116" idx="3"/>
            <a:endCxn id="119" idx="3"/>
          </p:cNvCxnSpPr>
          <p:nvPr/>
        </p:nvCxnSpPr>
        <p:spPr>
          <a:xfrm>
            <a:off x="9792666" y="1755484"/>
            <a:ext cx="12700" cy="3119460"/>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Rounded Rectangle 115"/>
          <p:cNvSpPr/>
          <p:nvPr/>
        </p:nvSpPr>
        <p:spPr>
          <a:xfrm>
            <a:off x="8820478" y="1486543"/>
            <a:ext cx="972188" cy="537882"/>
          </a:xfrm>
          <a:prstGeom prst="roundRect">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DNA</a:t>
            </a:r>
            <a:br>
              <a:rPr lang="en-US" sz="1200" dirty="0"/>
            </a:br>
            <a:r>
              <a:rPr lang="en-US" sz="1200" dirty="0"/>
              <a:t>slice </a:t>
            </a:r>
            <a:br>
              <a:rPr lang="en-US" sz="1200" dirty="0"/>
            </a:br>
            <a:r>
              <a:rPr lang="en-US" sz="1200" dirty="0"/>
              <a:t>Retrieval</a:t>
            </a:r>
          </a:p>
        </p:txBody>
      </p:sp>
      <p:sp>
        <p:nvSpPr>
          <p:cNvPr id="117" name="Rounded Rectangle 116"/>
          <p:cNvSpPr/>
          <p:nvPr/>
        </p:nvSpPr>
        <p:spPr>
          <a:xfrm>
            <a:off x="8820478" y="2474620"/>
            <a:ext cx="972188" cy="537882"/>
          </a:xfrm>
          <a:prstGeom prst="roundRect">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DNA</a:t>
            </a:r>
            <a:br>
              <a:rPr lang="en-US" sz="1200" dirty="0"/>
            </a:br>
            <a:r>
              <a:rPr lang="en-US" sz="1200" dirty="0"/>
              <a:t>Packaging</a:t>
            </a:r>
          </a:p>
        </p:txBody>
      </p:sp>
      <p:sp>
        <p:nvSpPr>
          <p:cNvPr id="118" name="Rounded Rectangle 117"/>
          <p:cNvSpPr/>
          <p:nvPr/>
        </p:nvSpPr>
        <p:spPr>
          <a:xfrm>
            <a:off x="8820478" y="3542232"/>
            <a:ext cx="972188" cy="537882"/>
          </a:xfrm>
          <a:prstGeom prst="roundRect">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Primer generation</a:t>
            </a:r>
          </a:p>
        </p:txBody>
      </p:sp>
      <p:sp>
        <p:nvSpPr>
          <p:cNvPr id="119" name="Rounded Rectangle 118"/>
          <p:cNvSpPr/>
          <p:nvPr/>
        </p:nvSpPr>
        <p:spPr>
          <a:xfrm>
            <a:off x="8820478" y="4606003"/>
            <a:ext cx="972188" cy="537882"/>
          </a:xfrm>
          <a:prstGeom prst="roundRect">
            <a:avLst/>
          </a:prstGeom>
          <a:solidFill>
            <a:schemeClr val="accent1">
              <a:lumMod val="60000"/>
              <a:lumOff val="40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Output</a:t>
            </a:r>
            <a:br>
              <a:rPr lang="en-US" sz="1200" dirty="0"/>
            </a:br>
            <a:r>
              <a:rPr lang="en-US" sz="1200" dirty="0"/>
              <a:t>generation</a:t>
            </a:r>
          </a:p>
        </p:txBody>
      </p:sp>
      <p:cxnSp>
        <p:nvCxnSpPr>
          <p:cNvPr id="120" name="Straight Arrow Connector 119"/>
          <p:cNvCxnSpPr>
            <a:stCxn id="37" idx="3"/>
            <a:endCxn id="116" idx="1"/>
          </p:cNvCxnSpPr>
          <p:nvPr/>
        </p:nvCxnSpPr>
        <p:spPr>
          <a:xfrm>
            <a:off x="8096500" y="1744862"/>
            <a:ext cx="723978" cy="10622"/>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a:stCxn id="116" idx="2"/>
            <a:endCxn id="117" idx="0"/>
          </p:cNvCxnSpPr>
          <p:nvPr/>
        </p:nvCxnSpPr>
        <p:spPr>
          <a:xfrm>
            <a:off x="9306572" y="2024426"/>
            <a:ext cx="0" cy="45019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17" idx="2"/>
            <a:endCxn id="118" idx="0"/>
          </p:cNvCxnSpPr>
          <p:nvPr/>
        </p:nvCxnSpPr>
        <p:spPr>
          <a:xfrm>
            <a:off x="9306572" y="3012502"/>
            <a:ext cx="0" cy="529730"/>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18" idx="2"/>
            <a:endCxn id="119" idx="0"/>
          </p:cNvCxnSpPr>
          <p:nvPr/>
        </p:nvCxnSpPr>
        <p:spPr>
          <a:xfrm>
            <a:off x="9306572" y="4080115"/>
            <a:ext cx="0" cy="525889"/>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cxnSpLocks/>
          </p:cNvCxnSpPr>
          <p:nvPr/>
        </p:nvCxnSpPr>
        <p:spPr>
          <a:xfrm>
            <a:off x="7675108" y="2042389"/>
            <a:ext cx="495688" cy="894769"/>
          </a:xfrm>
          <a:prstGeom prst="line">
            <a:avLst/>
          </a:prstGeom>
        </p:spPr>
        <p:style>
          <a:lnRef idx="1">
            <a:schemeClr val="accent1"/>
          </a:lnRef>
          <a:fillRef idx="0">
            <a:schemeClr val="accent1"/>
          </a:fillRef>
          <a:effectRef idx="0">
            <a:schemeClr val="accent1"/>
          </a:effectRef>
          <a:fontRef idx="minor">
            <a:schemeClr val="tx1"/>
          </a:fontRef>
        </p:style>
      </p:cxnSp>
      <p:sp>
        <p:nvSpPr>
          <p:cNvPr id="149" name="Snip Single Corner Rectangle 148"/>
          <p:cNvSpPr/>
          <p:nvPr/>
        </p:nvSpPr>
        <p:spPr>
          <a:xfrm>
            <a:off x="5209322" y="5557391"/>
            <a:ext cx="1148098" cy="517711"/>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Genbank</a:t>
            </a:r>
          </a:p>
        </p:txBody>
      </p:sp>
      <p:sp>
        <p:nvSpPr>
          <p:cNvPr id="150" name="Snip Single Corner Rectangle 149"/>
          <p:cNvSpPr/>
          <p:nvPr/>
        </p:nvSpPr>
        <p:spPr>
          <a:xfrm>
            <a:off x="6587153" y="5574230"/>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Flat file</a:t>
            </a:r>
          </a:p>
        </p:txBody>
      </p:sp>
      <p:sp>
        <p:nvSpPr>
          <p:cNvPr id="151" name="Snip Single Corner Rectangle 150"/>
          <p:cNvSpPr/>
          <p:nvPr/>
        </p:nvSpPr>
        <p:spPr>
          <a:xfrm>
            <a:off x="7996026" y="5569355"/>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Primer lists</a:t>
            </a:r>
          </a:p>
        </p:txBody>
      </p:sp>
      <p:sp>
        <p:nvSpPr>
          <p:cNvPr id="152" name="Snip Single Corner Rectangle 151"/>
          <p:cNvSpPr/>
          <p:nvPr/>
        </p:nvSpPr>
        <p:spPr>
          <a:xfrm>
            <a:off x="9373857" y="5557390"/>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Clone manager</a:t>
            </a:r>
          </a:p>
        </p:txBody>
      </p:sp>
      <p:cxnSp>
        <p:nvCxnSpPr>
          <p:cNvPr id="153" name="Straight Arrow Connector 152"/>
          <p:cNvCxnSpPr>
            <a:stCxn id="119" idx="1"/>
            <a:endCxn id="89" idx="3"/>
          </p:cNvCxnSpPr>
          <p:nvPr/>
        </p:nvCxnSpPr>
        <p:spPr>
          <a:xfrm flipH="1">
            <a:off x="4459152" y="4874944"/>
            <a:ext cx="4361327" cy="715770"/>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19" idx="1"/>
            <a:endCxn id="149" idx="3"/>
          </p:cNvCxnSpPr>
          <p:nvPr/>
        </p:nvCxnSpPr>
        <p:spPr>
          <a:xfrm flipH="1">
            <a:off x="5783372" y="4874944"/>
            <a:ext cx="3037107" cy="682446"/>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a:stCxn id="119" idx="1"/>
            <a:endCxn id="150" idx="3"/>
          </p:cNvCxnSpPr>
          <p:nvPr/>
        </p:nvCxnSpPr>
        <p:spPr>
          <a:xfrm flipH="1">
            <a:off x="7161202" y="4874944"/>
            <a:ext cx="1659276" cy="699286"/>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a:stCxn id="119" idx="2"/>
          </p:cNvCxnSpPr>
          <p:nvPr/>
        </p:nvCxnSpPr>
        <p:spPr>
          <a:xfrm flipH="1">
            <a:off x="8539034" y="5143886"/>
            <a:ext cx="767539" cy="43034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119" idx="2"/>
            <a:endCxn id="152" idx="3"/>
          </p:cNvCxnSpPr>
          <p:nvPr/>
        </p:nvCxnSpPr>
        <p:spPr>
          <a:xfrm>
            <a:off x="9306572" y="5143886"/>
            <a:ext cx="641334" cy="41350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86" name="Snip Single Corner Rectangle 185"/>
          <p:cNvSpPr/>
          <p:nvPr/>
        </p:nvSpPr>
        <p:spPr>
          <a:xfrm>
            <a:off x="7829327" y="241520"/>
            <a:ext cx="966991" cy="590938"/>
          </a:xfrm>
          <a:prstGeom prst="snip1Rec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Local</a:t>
            </a:r>
            <a:br>
              <a:rPr lang="en-US" sz="1100" dirty="0"/>
            </a:br>
            <a:r>
              <a:rPr lang="en-US" sz="1100" dirty="0"/>
              <a:t>genome </a:t>
            </a:r>
            <a:r>
              <a:rPr lang="en-US" sz="1100" dirty="0" err="1"/>
              <a:t>def</a:t>
            </a:r>
            <a:endParaRPr lang="en-US" sz="1100" dirty="0"/>
          </a:p>
        </p:txBody>
      </p:sp>
      <p:sp>
        <p:nvSpPr>
          <p:cNvPr id="187" name="Snip Single Corner Rectangle 186"/>
          <p:cNvSpPr/>
          <p:nvPr/>
        </p:nvSpPr>
        <p:spPr>
          <a:xfrm>
            <a:off x="9306573" y="241520"/>
            <a:ext cx="966991" cy="590938"/>
          </a:xfrm>
          <a:prstGeom prst="snip1Rec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Remote</a:t>
            </a:r>
            <a:br>
              <a:rPr lang="en-US" sz="1100" dirty="0"/>
            </a:br>
            <a:r>
              <a:rPr lang="en-US" sz="1100" dirty="0"/>
              <a:t>part service</a:t>
            </a:r>
          </a:p>
        </p:txBody>
      </p:sp>
      <p:cxnSp>
        <p:nvCxnSpPr>
          <p:cNvPr id="188" name="Straight Arrow Connector 187"/>
          <p:cNvCxnSpPr>
            <a:stCxn id="186" idx="1"/>
            <a:endCxn id="116" idx="0"/>
          </p:cNvCxnSpPr>
          <p:nvPr/>
        </p:nvCxnSpPr>
        <p:spPr>
          <a:xfrm>
            <a:off x="8312822" y="832459"/>
            <a:ext cx="993750" cy="65408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a:stCxn id="187" idx="1"/>
            <a:endCxn id="116" idx="0"/>
          </p:cNvCxnSpPr>
          <p:nvPr/>
        </p:nvCxnSpPr>
        <p:spPr>
          <a:xfrm flipH="1">
            <a:off x="9306572" y="832459"/>
            <a:ext cx="483496" cy="654085"/>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95" name="Rectangle 194"/>
          <p:cNvSpPr/>
          <p:nvPr/>
        </p:nvSpPr>
        <p:spPr>
          <a:xfrm>
            <a:off x="3103108" y="6315638"/>
            <a:ext cx="4572000" cy="646331"/>
          </a:xfrm>
          <a:prstGeom prst="rect">
            <a:avLst/>
          </a:prstGeom>
        </p:spPr>
        <p:txBody>
          <a:bodyPr>
            <a:spAutoFit/>
          </a:bodyPr>
          <a:lstStyle/>
          <a:p>
            <a:br>
              <a:rPr lang="en-US" dirty="0"/>
            </a:br>
            <a:endParaRPr lang="en-US" dirty="0"/>
          </a:p>
        </p:txBody>
      </p:sp>
      <p:sp>
        <p:nvSpPr>
          <p:cNvPr id="196" name="Snip Single Corner Rectangle 195"/>
          <p:cNvSpPr/>
          <p:nvPr/>
        </p:nvSpPr>
        <p:spPr>
          <a:xfrm>
            <a:off x="4483545" y="3813784"/>
            <a:ext cx="966991" cy="590938"/>
          </a:xfrm>
          <a:prstGeom prst="snip1Rect">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Genome</a:t>
            </a:r>
            <a:br>
              <a:rPr lang="en-US" sz="1100" dirty="0"/>
            </a:br>
            <a:r>
              <a:rPr lang="en-US" sz="1100" dirty="0"/>
              <a:t>specification</a:t>
            </a:r>
          </a:p>
        </p:txBody>
      </p:sp>
      <p:sp>
        <p:nvSpPr>
          <p:cNvPr id="198" name="Rounded Rectangle 197"/>
          <p:cNvSpPr/>
          <p:nvPr/>
        </p:nvSpPr>
        <p:spPr>
          <a:xfrm>
            <a:off x="3891995" y="2912923"/>
            <a:ext cx="972188" cy="537882"/>
          </a:xfrm>
          <a:prstGeom prst="roundRect">
            <a:avLst/>
          </a:prstGeom>
          <a:solidFill>
            <a:schemeClr val="accent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t>
            </a:r>
          </a:p>
        </p:txBody>
      </p:sp>
      <p:cxnSp>
        <p:nvCxnSpPr>
          <p:cNvPr id="200" name="Straight Arrow Connector 199"/>
          <p:cNvCxnSpPr>
            <a:stCxn id="196" idx="3"/>
            <a:endCxn id="96" idx="2"/>
          </p:cNvCxnSpPr>
          <p:nvPr/>
        </p:nvCxnSpPr>
        <p:spPr>
          <a:xfrm flipV="1">
            <a:off x="4967041" y="3450806"/>
            <a:ext cx="596725" cy="362979"/>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a:stCxn id="196" idx="3"/>
            <a:endCxn id="198" idx="2"/>
          </p:cNvCxnSpPr>
          <p:nvPr/>
        </p:nvCxnSpPr>
        <p:spPr>
          <a:xfrm flipH="1" flipV="1">
            <a:off x="4378090" y="3450806"/>
            <a:ext cx="588951" cy="362979"/>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8" name="Rounded Rectangle 11">
            <a:extLst>
              <a:ext uri="{FF2B5EF4-FFF2-40B4-BE49-F238E27FC236}">
                <a16:creationId xmlns:a16="http://schemas.microsoft.com/office/drawing/2014/main" id="{DE6B3A31-C7F4-478D-A35B-EA5A7C7805EA}"/>
              </a:ext>
            </a:extLst>
          </p:cNvPr>
          <p:cNvSpPr/>
          <p:nvPr/>
        </p:nvSpPr>
        <p:spPr>
          <a:xfrm>
            <a:off x="1530416" y="1448833"/>
            <a:ext cx="1334936" cy="555421"/>
          </a:xfrm>
          <a:prstGeom prst="roundRect">
            <a:avLst/>
          </a:prstGeom>
          <a:solidFill>
            <a:schemeClr val="accent1">
              <a:lumMod val="75000"/>
            </a:schemeClr>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Command</a:t>
            </a:r>
            <a:br>
              <a:rPr lang="en-US" sz="1400" dirty="0"/>
            </a:br>
            <a:r>
              <a:rPr lang="en-US" sz="1400" dirty="0"/>
              <a:t>line options</a:t>
            </a:r>
          </a:p>
        </p:txBody>
      </p:sp>
      <p:cxnSp>
        <p:nvCxnSpPr>
          <p:cNvPr id="69" name="Straight Arrow Connector 68">
            <a:extLst>
              <a:ext uri="{FF2B5EF4-FFF2-40B4-BE49-F238E27FC236}">
                <a16:creationId xmlns:a16="http://schemas.microsoft.com/office/drawing/2014/main" id="{F62BA17F-F515-4544-AF30-8C813AEC967C}"/>
              </a:ext>
            </a:extLst>
          </p:cNvPr>
          <p:cNvCxnSpPr>
            <a:cxnSpLocks/>
          </p:cNvCxnSpPr>
          <p:nvPr/>
        </p:nvCxnSpPr>
        <p:spPr>
          <a:xfrm>
            <a:off x="9462837" y="5127046"/>
            <a:ext cx="1521995" cy="456314"/>
          </a:xfrm>
          <a:prstGeom prst="straightConnector1">
            <a:avLst/>
          </a:prstGeom>
          <a:ln>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2" name="Snip Single Corner Rectangle 151">
            <a:extLst>
              <a:ext uri="{FF2B5EF4-FFF2-40B4-BE49-F238E27FC236}">
                <a16:creationId xmlns:a16="http://schemas.microsoft.com/office/drawing/2014/main" id="{032A9E82-98FC-4C6B-98AD-49DAD417E0E2}"/>
              </a:ext>
            </a:extLst>
          </p:cNvPr>
          <p:cNvSpPr/>
          <p:nvPr/>
        </p:nvSpPr>
        <p:spPr>
          <a:xfrm>
            <a:off x="10678219" y="5557390"/>
            <a:ext cx="1148098" cy="493780"/>
          </a:xfrm>
          <a:prstGeom prst="snip1Rect">
            <a:avLst/>
          </a:prstGeom>
          <a:solidFill>
            <a:schemeClr val="tx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ADC00682-77C5-40F0-ABAC-04191B10DA9A}"/>
                  </a:ext>
                </a:extLst>
              </p14:cNvPr>
              <p14:cNvContentPartPr/>
              <p14:nvPr/>
            </p14:nvContentPartPr>
            <p14:xfrm>
              <a:off x="11369788" y="944425"/>
              <a:ext cx="18120" cy="24240"/>
            </p14:xfrm>
          </p:contentPart>
        </mc:Choice>
        <mc:Fallback xmlns="">
          <p:pic>
            <p:nvPicPr>
              <p:cNvPr id="14" name="Ink 13">
                <a:extLst>
                  <a:ext uri="{FF2B5EF4-FFF2-40B4-BE49-F238E27FC236}">
                    <a16:creationId xmlns:a16="http://schemas.microsoft.com/office/drawing/2014/main" id="{ADC00682-77C5-40F0-ABAC-04191B10DA9A}"/>
                  </a:ext>
                </a:extLst>
              </p:cNvPr>
              <p:cNvPicPr/>
              <p:nvPr/>
            </p:nvPicPr>
            <p:blipFill>
              <a:blip r:embed="rId3"/>
              <a:stretch>
                <a:fillRect/>
              </a:stretch>
            </p:blipFill>
            <p:spPr>
              <a:xfrm>
                <a:off x="11366946" y="941573"/>
                <a:ext cx="23449" cy="29587"/>
              </a:xfrm>
              <a:prstGeom prst="rect">
                <a:avLst/>
              </a:prstGeom>
            </p:spPr>
          </p:pic>
        </mc:Fallback>
      </mc:AlternateContent>
      <p:sp>
        <p:nvSpPr>
          <p:cNvPr id="16" name="Rectangle 15">
            <a:extLst>
              <a:ext uri="{FF2B5EF4-FFF2-40B4-BE49-F238E27FC236}">
                <a16:creationId xmlns:a16="http://schemas.microsoft.com/office/drawing/2014/main" id="{A063A451-B02B-4162-9CEC-66F6396D3C96}"/>
              </a:ext>
            </a:extLst>
          </p:cNvPr>
          <p:cNvSpPr/>
          <p:nvPr/>
        </p:nvSpPr>
        <p:spPr>
          <a:xfrm>
            <a:off x="3097227" y="1299411"/>
            <a:ext cx="8928471" cy="515432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8922BF-0451-43AA-89A0-E9F1570E642D}"/>
              </a:ext>
            </a:extLst>
          </p:cNvPr>
          <p:cNvSpPr txBox="1"/>
          <p:nvPr/>
        </p:nvSpPr>
        <p:spPr>
          <a:xfrm>
            <a:off x="2974083" y="6416108"/>
            <a:ext cx="911019" cy="369332"/>
          </a:xfrm>
          <a:prstGeom prst="rect">
            <a:avLst/>
          </a:prstGeom>
          <a:noFill/>
        </p:spPr>
        <p:txBody>
          <a:bodyPr wrap="none" rtlCol="0">
            <a:spAutoFit/>
          </a:bodyPr>
          <a:lstStyle/>
          <a:p>
            <a:r>
              <a:rPr lang="en-US" dirty="0" err="1"/>
              <a:t>GslCore</a:t>
            </a:r>
            <a:endParaRPr lang="en-US" dirty="0"/>
          </a:p>
        </p:txBody>
      </p:sp>
      <p:sp>
        <p:nvSpPr>
          <p:cNvPr id="80" name="TextBox 79">
            <a:extLst>
              <a:ext uri="{FF2B5EF4-FFF2-40B4-BE49-F238E27FC236}">
                <a16:creationId xmlns:a16="http://schemas.microsoft.com/office/drawing/2014/main" id="{4CEFC9B3-0C2B-45AB-BCD1-B8725FAC758B}"/>
              </a:ext>
            </a:extLst>
          </p:cNvPr>
          <p:cNvSpPr txBox="1"/>
          <p:nvPr/>
        </p:nvSpPr>
        <p:spPr>
          <a:xfrm>
            <a:off x="1059635" y="2330088"/>
            <a:ext cx="570990" cy="369332"/>
          </a:xfrm>
          <a:prstGeom prst="rect">
            <a:avLst/>
          </a:prstGeom>
          <a:noFill/>
        </p:spPr>
        <p:txBody>
          <a:bodyPr wrap="none" rtlCol="0">
            <a:spAutoFit/>
          </a:bodyPr>
          <a:lstStyle/>
          <a:p>
            <a:r>
              <a:rPr lang="en-US" dirty="0" err="1"/>
              <a:t>Gslc</a:t>
            </a:r>
            <a:endParaRPr lang="en-US" dirty="0"/>
          </a:p>
        </p:txBody>
      </p:sp>
      <p:sp>
        <p:nvSpPr>
          <p:cNvPr id="18" name="Star: 6 Points 17">
            <a:extLst>
              <a:ext uri="{FF2B5EF4-FFF2-40B4-BE49-F238E27FC236}">
                <a16:creationId xmlns:a16="http://schemas.microsoft.com/office/drawing/2014/main" id="{A85F9F64-0B18-44D4-A674-36DD8396C059}"/>
              </a:ext>
            </a:extLst>
          </p:cNvPr>
          <p:cNvSpPr/>
          <p:nvPr/>
        </p:nvSpPr>
        <p:spPr>
          <a:xfrm>
            <a:off x="5793874" y="3420871"/>
            <a:ext cx="297799" cy="298875"/>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Star: 6 Points 80">
            <a:extLst>
              <a:ext uri="{FF2B5EF4-FFF2-40B4-BE49-F238E27FC236}">
                <a16:creationId xmlns:a16="http://schemas.microsoft.com/office/drawing/2014/main" id="{41C4F7F6-A7A7-4E56-AD07-4416F956B497}"/>
              </a:ext>
            </a:extLst>
          </p:cNvPr>
          <p:cNvSpPr/>
          <p:nvPr/>
        </p:nvSpPr>
        <p:spPr>
          <a:xfrm>
            <a:off x="6846939" y="3420871"/>
            <a:ext cx="273193" cy="270470"/>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Star: 6 Points 82">
            <a:extLst>
              <a:ext uri="{FF2B5EF4-FFF2-40B4-BE49-F238E27FC236}">
                <a16:creationId xmlns:a16="http://schemas.microsoft.com/office/drawing/2014/main" id="{F0207F9E-4042-48CA-AA80-984FB45E4ED3}"/>
              </a:ext>
            </a:extLst>
          </p:cNvPr>
          <p:cNvSpPr/>
          <p:nvPr/>
        </p:nvSpPr>
        <p:spPr>
          <a:xfrm>
            <a:off x="9989281" y="4694043"/>
            <a:ext cx="297799" cy="298875"/>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Star: 6 Points 83">
            <a:extLst>
              <a:ext uri="{FF2B5EF4-FFF2-40B4-BE49-F238E27FC236}">
                <a16:creationId xmlns:a16="http://schemas.microsoft.com/office/drawing/2014/main" id="{743BC1BA-51BB-4C7E-9023-E236F4111A46}"/>
              </a:ext>
            </a:extLst>
          </p:cNvPr>
          <p:cNvSpPr/>
          <p:nvPr/>
        </p:nvSpPr>
        <p:spPr>
          <a:xfrm>
            <a:off x="3869787" y="3449276"/>
            <a:ext cx="273193" cy="270470"/>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tar: 6 Points 85">
            <a:extLst>
              <a:ext uri="{FF2B5EF4-FFF2-40B4-BE49-F238E27FC236}">
                <a16:creationId xmlns:a16="http://schemas.microsoft.com/office/drawing/2014/main" id="{81A2EA01-00F4-4681-B147-C5E90965F2FB}"/>
              </a:ext>
            </a:extLst>
          </p:cNvPr>
          <p:cNvSpPr/>
          <p:nvPr/>
        </p:nvSpPr>
        <p:spPr>
          <a:xfrm>
            <a:off x="259359" y="6465539"/>
            <a:ext cx="273193" cy="270470"/>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2601A591-E762-4B8F-9CD2-99DB000BC111}"/>
              </a:ext>
            </a:extLst>
          </p:cNvPr>
          <p:cNvSpPr txBox="1"/>
          <p:nvPr/>
        </p:nvSpPr>
        <p:spPr>
          <a:xfrm>
            <a:off x="532552" y="6416108"/>
            <a:ext cx="2188997" cy="369332"/>
          </a:xfrm>
          <a:prstGeom prst="rect">
            <a:avLst/>
          </a:prstGeom>
          <a:noFill/>
        </p:spPr>
        <p:txBody>
          <a:bodyPr wrap="none" rtlCol="0">
            <a:spAutoFit/>
          </a:bodyPr>
          <a:lstStyle/>
          <a:p>
            <a:r>
              <a:rPr lang="en-US" dirty="0"/>
              <a:t>Plugins arch available</a:t>
            </a:r>
          </a:p>
        </p:txBody>
      </p:sp>
      <p:sp>
        <p:nvSpPr>
          <p:cNvPr id="90" name="Star: 6 Points 89">
            <a:extLst>
              <a:ext uri="{FF2B5EF4-FFF2-40B4-BE49-F238E27FC236}">
                <a16:creationId xmlns:a16="http://schemas.microsoft.com/office/drawing/2014/main" id="{9CEE1F4C-C480-4A0C-81EF-80A734E90080}"/>
              </a:ext>
            </a:extLst>
          </p:cNvPr>
          <p:cNvSpPr/>
          <p:nvPr/>
        </p:nvSpPr>
        <p:spPr>
          <a:xfrm>
            <a:off x="8169767" y="1323834"/>
            <a:ext cx="297799" cy="298875"/>
          </a:xfrm>
          <a:prstGeom prst="star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8938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Code Vignettes</a:t>
            </a:r>
            <a:br>
              <a:rPr lang="en-US" b="0" dirty="0"/>
            </a:br>
            <a:r>
              <a:rPr lang="en-US" b="0" dirty="0" err="1"/>
              <a:t>Fsyacc</a:t>
            </a:r>
            <a:r>
              <a:rPr lang="en-US" b="0" dirty="0"/>
              <a:t>/</a:t>
            </a:r>
            <a:r>
              <a:rPr lang="en-US" b="0" dirty="0" err="1"/>
              <a:t>Fslex</a:t>
            </a:r>
            <a:r>
              <a:rPr lang="en-US" b="0" dirty="0"/>
              <a:t> parser</a:t>
            </a:r>
          </a:p>
        </p:txBody>
      </p:sp>
      <p:sp>
        <p:nvSpPr>
          <p:cNvPr id="2" name="Text Placeholder 1">
            <a:extLst>
              <a:ext uri="{FF2B5EF4-FFF2-40B4-BE49-F238E27FC236}">
                <a16:creationId xmlns:a16="http://schemas.microsoft.com/office/drawing/2014/main" id="{E2859447-DEC8-4643-9232-8DC0B63D90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3734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Sample of </a:t>
            </a:r>
            <a:r>
              <a:rPr lang="en-US" dirty="0" err="1"/>
              <a:t>FSLex</a:t>
            </a:r>
            <a:r>
              <a:rPr lang="en-US" dirty="0"/>
              <a:t> (</a:t>
            </a:r>
            <a:r>
              <a:rPr lang="en-US" dirty="0" err="1"/>
              <a:t>lexer</a:t>
            </a:r>
            <a:r>
              <a:rPr lang="en-US" dirty="0"/>
              <a:t>)</a:t>
            </a:r>
          </a:p>
        </p:txBody>
      </p:sp>
      <p:pic>
        <p:nvPicPr>
          <p:cNvPr id="3" name="Picture 2">
            <a:extLst>
              <a:ext uri="{FF2B5EF4-FFF2-40B4-BE49-F238E27FC236}">
                <a16:creationId xmlns:a16="http://schemas.microsoft.com/office/drawing/2014/main" id="{7FD39006-E4DC-49D0-A48B-177A9BB752BF}"/>
              </a:ext>
            </a:extLst>
          </p:cNvPr>
          <p:cNvPicPr>
            <a:picLocks noChangeAspect="1"/>
          </p:cNvPicPr>
          <p:nvPr/>
        </p:nvPicPr>
        <p:blipFill>
          <a:blip r:embed="rId2"/>
          <a:stretch>
            <a:fillRect/>
          </a:stretch>
        </p:blipFill>
        <p:spPr>
          <a:xfrm>
            <a:off x="500514" y="1947856"/>
            <a:ext cx="10664792" cy="3333817"/>
          </a:xfrm>
          <a:prstGeom prst="rect">
            <a:avLst/>
          </a:prstGeom>
        </p:spPr>
      </p:pic>
    </p:spTree>
    <p:extLst>
      <p:ext uri="{BB962C8B-B14F-4D97-AF65-F5344CB8AC3E}">
        <p14:creationId xmlns:p14="http://schemas.microsoft.com/office/powerpoint/2010/main" val="4056490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of </a:t>
            </a:r>
            <a:r>
              <a:rPr lang="en-US" dirty="0" err="1"/>
              <a:t>FSYacc</a:t>
            </a:r>
            <a:r>
              <a:rPr lang="en-US" dirty="0"/>
              <a:t> (grammar)</a:t>
            </a:r>
          </a:p>
        </p:txBody>
      </p:sp>
      <p:sp>
        <p:nvSpPr>
          <p:cNvPr id="5" name="Double Bracket 4">
            <a:extLst>
              <a:ext uri="{FF2B5EF4-FFF2-40B4-BE49-F238E27FC236}">
                <a16:creationId xmlns:a16="http://schemas.microsoft.com/office/drawing/2014/main" id="{7936ADDE-C91B-45CD-A3ED-97588F9E9929}"/>
              </a:ext>
            </a:extLst>
          </p:cNvPr>
          <p:cNvSpPr/>
          <p:nvPr/>
        </p:nvSpPr>
        <p:spPr>
          <a:xfrm>
            <a:off x="6057499" y="2429653"/>
            <a:ext cx="1303020" cy="100556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CE6DC2DA-CCA2-4D61-86C5-B9CECACC4009}"/>
              </a:ext>
            </a:extLst>
          </p:cNvPr>
          <p:cNvPicPr>
            <a:picLocks noChangeAspect="1"/>
          </p:cNvPicPr>
          <p:nvPr/>
        </p:nvPicPr>
        <p:blipFill>
          <a:blip r:embed="rId2"/>
          <a:stretch>
            <a:fillRect/>
          </a:stretch>
        </p:blipFill>
        <p:spPr>
          <a:xfrm>
            <a:off x="750771" y="1595104"/>
            <a:ext cx="10468672" cy="4435123"/>
          </a:xfrm>
          <a:prstGeom prst="rect">
            <a:avLst/>
          </a:prstGeom>
        </p:spPr>
      </p:pic>
    </p:spTree>
    <p:extLst>
      <p:ext uri="{BB962C8B-B14F-4D97-AF65-F5344CB8AC3E}">
        <p14:creationId xmlns:p14="http://schemas.microsoft.com/office/powerpoint/2010/main" val="168274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1D86-E96C-4340-8D9C-3ED6A65F3F8B}"/>
              </a:ext>
            </a:extLst>
          </p:cNvPr>
          <p:cNvSpPr>
            <a:spLocks noGrp="1"/>
          </p:cNvSpPr>
          <p:nvPr>
            <p:ph type="title"/>
          </p:nvPr>
        </p:nvSpPr>
        <p:spPr/>
        <p:txBody>
          <a:bodyPr/>
          <a:lstStyle/>
          <a:p>
            <a:r>
              <a:rPr lang="en-US" dirty="0"/>
              <a:t>Representing the parse tree</a:t>
            </a:r>
          </a:p>
        </p:txBody>
      </p:sp>
      <p:sp>
        <p:nvSpPr>
          <p:cNvPr id="4" name="Content Placeholder 3">
            <a:extLst>
              <a:ext uri="{FF2B5EF4-FFF2-40B4-BE49-F238E27FC236}">
                <a16:creationId xmlns:a16="http://schemas.microsoft.com/office/drawing/2014/main" id="{CEBF65DB-51D4-495E-B3DB-86B503E415AA}"/>
              </a:ext>
            </a:extLst>
          </p:cNvPr>
          <p:cNvSpPr>
            <a:spLocks noGrp="1"/>
          </p:cNvSpPr>
          <p:nvPr>
            <p:ph idx="1"/>
          </p:nvPr>
        </p:nvSpPr>
        <p:spPr/>
        <p:txBody>
          <a:bodyPr/>
          <a:lstStyle/>
          <a:p>
            <a:r>
              <a:rPr lang="en-US" dirty="0"/>
              <a:t>Want every tree node to have source code position information</a:t>
            </a:r>
          </a:p>
          <a:p>
            <a:r>
              <a:rPr lang="en-US" dirty="0"/>
              <a:t>Otherwise heterogeneous types</a:t>
            </a:r>
          </a:p>
          <a:p>
            <a:r>
              <a:rPr lang="en-US" dirty="0"/>
              <a:t>Node definition:</a:t>
            </a:r>
          </a:p>
        </p:txBody>
      </p:sp>
      <p:pic>
        <p:nvPicPr>
          <p:cNvPr id="3" name="Picture 2">
            <a:extLst>
              <a:ext uri="{FF2B5EF4-FFF2-40B4-BE49-F238E27FC236}">
                <a16:creationId xmlns:a16="http://schemas.microsoft.com/office/drawing/2014/main" id="{7714CFFA-0B40-4DDC-814F-84510FF92A9E}"/>
              </a:ext>
            </a:extLst>
          </p:cNvPr>
          <p:cNvPicPr>
            <a:picLocks noChangeAspect="1"/>
          </p:cNvPicPr>
          <p:nvPr/>
        </p:nvPicPr>
        <p:blipFill>
          <a:blip r:embed="rId2"/>
          <a:stretch>
            <a:fillRect/>
          </a:stretch>
        </p:blipFill>
        <p:spPr>
          <a:xfrm>
            <a:off x="1430153" y="3489158"/>
            <a:ext cx="7517726" cy="2582966"/>
          </a:xfrm>
          <a:prstGeom prst="rect">
            <a:avLst/>
          </a:prstGeom>
        </p:spPr>
      </p:pic>
    </p:spTree>
    <p:extLst>
      <p:ext uri="{BB962C8B-B14F-4D97-AF65-F5344CB8AC3E}">
        <p14:creationId xmlns:p14="http://schemas.microsoft.com/office/powerpoint/2010/main" val="3825111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35A40-933E-47B4-A6FC-0C7A2DB29DC8}"/>
              </a:ext>
            </a:extLst>
          </p:cNvPr>
          <p:cNvSpPr>
            <a:spLocks noGrp="1"/>
          </p:cNvSpPr>
          <p:nvPr>
            <p:ph type="title"/>
          </p:nvPr>
        </p:nvSpPr>
        <p:spPr/>
        <p:txBody>
          <a:bodyPr/>
          <a:lstStyle/>
          <a:p>
            <a:r>
              <a:rPr lang="en-US" dirty="0"/>
              <a:t>Tree build from type parameterized Nodes</a:t>
            </a:r>
          </a:p>
        </p:txBody>
      </p:sp>
      <p:pic>
        <p:nvPicPr>
          <p:cNvPr id="4" name="Content Placeholder 3">
            <a:extLst>
              <a:ext uri="{FF2B5EF4-FFF2-40B4-BE49-F238E27FC236}">
                <a16:creationId xmlns:a16="http://schemas.microsoft.com/office/drawing/2014/main" id="{97D98414-8856-446F-867C-7B547CF5576C}"/>
              </a:ext>
            </a:extLst>
          </p:cNvPr>
          <p:cNvPicPr>
            <a:picLocks noGrp="1" noChangeAspect="1"/>
          </p:cNvPicPr>
          <p:nvPr>
            <p:ph idx="1"/>
          </p:nvPr>
        </p:nvPicPr>
        <p:blipFill>
          <a:blip r:embed="rId2"/>
          <a:stretch>
            <a:fillRect/>
          </a:stretch>
        </p:blipFill>
        <p:spPr>
          <a:xfrm>
            <a:off x="1751594" y="1777499"/>
            <a:ext cx="9285577" cy="4351338"/>
          </a:xfrm>
          <a:prstGeom prst="rect">
            <a:avLst/>
          </a:prstGeom>
        </p:spPr>
      </p:pic>
      <p:pic>
        <p:nvPicPr>
          <p:cNvPr id="5" name="Picture 4">
            <a:extLst>
              <a:ext uri="{FF2B5EF4-FFF2-40B4-BE49-F238E27FC236}">
                <a16:creationId xmlns:a16="http://schemas.microsoft.com/office/drawing/2014/main" id="{3D20231F-FD4F-4CE6-927B-92E97714ACE6}"/>
              </a:ext>
            </a:extLst>
          </p:cNvPr>
          <p:cNvPicPr>
            <a:picLocks noChangeAspect="1"/>
          </p:cNvPicPr>
          <p:nvPr/>
        </p:nvPicPr>
        <p:blipFill>
          <a:blip r:embed="rId3"/>
          <a:stretch>
            <a:fillRect/>
          </a:stretch>
        </p:blipFill>
        <p:spPr>
          <a:xfrm>
            <a:off x="6682841" y="3043287"/>
            <a:ext cx="4512402" cy="1750093"/>
          </a:xfrm>
          <a:prstGeom prst="rect">
            <a:avLst/>
          </a:prstGeom>
        </p:spPr>
      </p:pic>
      <p:cxnSp>
        <p:nvCxnSpPr>
          <p:cNvPr id="7" name="Straight Arrow Connector 6">
            <a:extLst>
              <a:ext uri="{FF2B5EF4-FFF2-40B4-BE49-F238E27FC236}">
                <a16:creationId xmlns:a16="http://schemas.microsoft.com/office/drawing/2014/main" id="{DC5563DA-18FF-4D6D-9655-39DA063A5E92}"/>
              </a:ext>
            </a:extLst>
          </p:cNvPr>
          <p:cNvCxnSpPr>
            <a:cxnSpLocks/>
            <a:stCxn id="8" idx="2"/>
          </p:cNvCxnSpPr>
          <p:nvPr/>
        </p:nvCxnSpPr>
        <p:spPr>
          <a:xfrm flipH="1">
            <a:off x="9379820" y="2520968"/>
            <a:ext cx="445716" cy="9489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EF11E2-E184-44F9-8145-DA2EE5E4173B}"/>
              </a:ext>
            </a:extLst>
          </p:cNvPr>
          <p:cNvSpPr txBox="1"/>
          <p:nvPr/>
        </p:nvSpPr>
        <p:spPr>
          <a:xfrm>
            <a:off x="9018872" y="2151636"/>
            <a:ext cx="1613327" cy="369332"/>
          </a:xfrm>
          <a:prstGeom prst="rect">
            <a:avLst/>
          </a:prstGeom>
          <a:noFill/>
        </p:spPr>
        <p:txBody>
          <a:bodyPr wrap="none" rtlCol="0">
            <a:spAutoFit/>
          </a:bodyPr>
          <a:lstStyle/>
          <a:p>
            <a:r>
              <a:rPr lang="en-US" dirty="0">
                <a:solidFill>
                  <a:schemeClr val="bg1"/>
                </a:solidFill>
              </a:rPr>
              <a:t>Some recursive</a:t>
            </a:r>
          </a:p>
        </p:txBody>
      </p:sp>
    </p:spTree>
    <p:extLst>
      <p:ext uri="{BB962C8B-B14F-4D97-AF65-F5344CB8AC3E}">
        <p14:creationId xmlns:p14="http://schemas.microsoft.com/office/powerpoint/2010/main" val="261678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D046-52B6-498D-809C-DA90FB91D0E6}"/>
              </a:ext>
            </a:extLst>
          </p:cNvPr>
          <p:cNvSpPr>
            <a:spLocks noGrp="1"/>
          </p:cNvSpPr>
          <p:nvPr>
            <p:ph type="title"/>
          </p:nvPr>
        </p:nvSpPr>
        <p:spPr/>
        <p:txBody>
          <a:bodyPr/>
          <a:lstStyle/>
          <a:p>
            <a:r>
              <a:rPr lang="en-US" dirty="0"/>
              <a:t>It takes a village to raise a DNA compiler</a:t>
            </a:r>
          </a:p>
        </p:txBody>
      </p:sp>
      <p:sp>
        <p:nvSpPr>
          <p:cNvPr id="3" name="Content Placeholder 2">
            <a:extLst>
              <a:ext uri="{FF2B5EF4-FFF2-40B4-BE49-F238E27FC236}">
                <a16:creationId xmlns:a16="http://schemas.microsoft.com/office/drawing/2014/main" id="{C35C2199-9819-4753-BFD3-1389E83DF1F3}"/>
              </a:ext>
            </a:extLst>
          </p:cNvPr>
          <p:cNvSpPr>
            <a:spLocks noGrp="1"/>
          </p:cNvSpPr>
          <p:nvPr>
            <p:ph idx="1"/>
          </p:nvPr>
        </p:nvSpPr>
        <p:spPr>
          <a:xfrm>
            <a:off x="5833712" y="1978025"/>
            <a:ext cx="3695299" cy="4351338"/>
          </a:xfrm>
        </p:spPr>
        <p:txBody>
          <a:bodyPr>
            <a:normAutofit/>
          </a:bodyPr>
          <a:lstStyle/>
          <a:p>
            <a:r>
              <a:rPr lang="en-US" dirty="0"/>
              <a:t>Christopher Reeves</a:t>
            </a:r>
          </a:p>
          <a:p>
            <a:r>
              <a:rPr lang="en-US" dirty="0"/>
              <a:t>Jed Dean</a:t>
            </a:r>
          </a:p>
          <a:p>
            <a:r>
              <a:rPr lang="en-US" dirty="0"/>
              <a:t>Max G. Schubert</a:t>
            </a:r>
          </a:p>
          <a:p>
            <a:r>
              <a:rPr lang="en-US" dirty="0"/>
              <a:t>Andrew Horwitz</a:t>
            </a:r>
          </a:p>
          <a:p>
            <a:r>
              <a:rPr lang="en-US" dirty="0"/>
              <a:t>Svetlana </a:t>
            </a:r>
            <a:r>
              <a:rPr lang="en-US" dirty="0" err="1"/>
              <a:t>Borisova</a:t>
            </a:r>
            <a:endParaRPr lang="en-US" dirty="0"/>
          </a:p>
        </p:txBody>
      </p:sp>
      <p:sp>
        <p:nvSpPr>
          <p:cNvPr id="4" name="Content Placeholder 2">
            <a:extLst>
              <a:ext uri="{FF2B5EF4-FFF2-40B4-BE49-F238E27FC236}">
                <a16:creationId xmlns:a16="http://schemas.microsoft.com/office/drawing/2014/main" id="{3144109C-71EA-4CCF-9236-0D915C712973}"/>
              </a:ext>
            </a:extLst>
          </p:cNvPr>
          <p:cNvSpPr txBox="1">
            <a:spLocks/>
          </p:cNvSpPr>
          <p:nvPr/>
        </p:nvSpPr>
        <p:spPr>
          <a:xfrm>
            <a:off x="990600" y="1978025"/>
            <a:ext cx="36952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Chris Macklin</a:t>
            </a:r>
          </a:p>
          <a:p>
            <a:r>
              <a:rPr lang="en-US" dirty="0"/>
              <a:t>Erin H. Wilson</a:t>
            </a:r>
          </a:p>
          <a:p>
            <a:r>
              <a:rPr lang="en-US" dirty="0"/>
              <a:t>Shiori Sagawa</a:t>
            </a:r>
          </a:p>
          <a:p>
            <a:r>
              <a:rPr lang="en-US" dirty="0"/>
              <a:t>James Weis</a:t>
            </a:r>
          </a:p>
          <a:p>
            <a:r>
              <a:rPr lang="en-US" dirty="0"/>
              <a:t>Michael Bissell</a:t>
            </a:r>
          </a:p>
          <a:p>
            <a:r>
              <a:rPr lang="en-US" dirty="0"/>
              <a:t>Brian Hawthorne</a:t>
            </a:r>
          </a:p>
          <a:p>
            <a:r>
              <a:rPr lang="en-US" dirty="0"/>
              <a:t>Autodesk </a:t>
            </a:r>
            <a:r>
              <a:rPr lang="en-US" dirty="0" err="1"/>
              <a:t>NanoBio</a:t>
            </a:r>
            <a:endParaRPr lang="en-US" dirty="0"/>
          </a:p>
          <a:p>
            <a:pPr marL="0" indent="0">
              <a:buNone/>
            </a:pPr>
            <a:endParaRPr lang="en-US" dirty="0"/>
          </a:p>
        </p:txBody>
      </p:sp>
    </p:spTree>
    <p:extLst>
      <p:ext uri="{BB962C8B-B14F-4D97-AF65-F5344CB8AC3E}">
        <p14:creationId xmlns:p14="http://schemas.microsoft.com/office/powerpoint/2010/main" val="1557705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Railroad Oriented Programming</a:t>
            </a:r>
          </a:p>
        </p:txBody>
      </p:sp>
      <p:sp>
        <p:nvSpPr>
          <p:cNvPr id="2" name="Text Placeholder 1">
            <a:extLst>
              <a:ext uri="{FF2B5EF4-FFF2-40B4-BE49-F238E27FC236}">
                <a16:creationId xmlns:a16="http://schemas.microsoft.com/office/drawing/2014/main" id="{E2859447-DEC8-4643-9232-8DC0B63D90E7}"/>
              </a:ext>
            </a:extLst>
          </p:cNvPr>
          <p:cNvSpPr>
            <a:spLocks noGrp="1"/>
          </p:cNvSpPr>
          <p:nvPr>
            <p:ph type="body" idx="1"/>
          </p:nvPr>
        </p:nvSpPr>
        <p:spPr/>
        <p:txBody>
          <a:bodyPr/>
          <a:lstStyle/>
          <a:p>
            <a:r>
              <a:rPr lang="en-US" dirty="0">
                <a:hlinkClick r:id="rId3"/>
              </a:rPr>
              <a:t>https://fsharpforfunandprofit.com/rop/</a:t>
            </a:r>
            <a:r>
              <a:rPr lang="en-US" dirty="0"/>
              <a:t> </a:t>
            </a:r>
            <a:br>
              <a:rPr lang="en-US" dirty="0"/>
            </a:br>
            <a:r>
              <a:rPr lang="en-US" dirty="0"/>
              <a:t>(Scott </a:t>
            </a:r>
            <a:r>
              <a:rPr lang="en-US" dirty="0" err="1"/>
              <a:t>Wlaschin</a:t>
            </a:r>
            <a:r>
              <a:rPr lang="en-US" dirty="0"/>
              <a:t>)</a:t>
            </a:r>
          </a:p>
          <a:p>
            <a:endParaRPr lang="en-US" dirty="0"/>
          </a:p>
        </p:txBody>
      </p:sp>
    </p:spTree>
    <p:extLst>
      <p:ext uri="{BB962C8B-B14F-4D97-AF65-F5344CB8AC3E}">
        <p14:creationId xmlns:p14="http://schemas.microsoft.com/office/powerpoint/2010/main" val="3553078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8D09-C78C-4EBA-904E-55C3E19C1984}"/>
              </a:ext>
            </a:extLst>
          </p:cNvPr>
          <p:cNvSpPr>
            <a:spLocks noGrp="1"/>
          </p:cNvSpPr>
          <p:nvPr>
            <p:ph type="title"/>
          </p:nvPr>
        </p:nvSpPr>
        <p:spPr>
          <a:xfrm>
            <a:off x="777240" y="304165"/>
            <a:ext cx="10515600" cy="1325563"/>
          </a:xfrm>
        </p:spPr>
        <p:txBody>
          <a:bodyPr>
            <a:normAutofit/>
          </a:bodyPr>
          <a:lstStyle/>
          <a:p>
            <a:r>
              <a:rPr lang="en-US" dirty="0"/>
              <a:t>Railroad Oriented Programming</a:t>
            </a:r>
          </a:p>
        </p:txBody>
      </p:sp>
      <p:sp>
        <p:nvSpPr>
          <p:cNvPr id="3" name="TextBox 2">
            <a:extLst>
              <a:ext uri="{FF2B5EF4-FFF2-40B4-BE49-F238E27FC236}">
                <a16:creationId xmlns:a16="http://schemas.microsoft.com/office/drawing/2014/main" id="{F1DE2680-E921-4932-8725-A96BBFAA39A2}"/>
              </a:ext>
            </a:extLst>
          </p:cNvPr>
          <p:cNvSpPr txBox="1"/>
          <p:nvPr/>
        </p:nvSpPr>
        <p:spPr>
          <a:xfrm>
            <a:off x="899159" y="1493520"/>
            <a:ext cx="10689657" cy="523220"/>
          </a:xfrm>
          <a:prstGeom prst="rect">
            <a:avLst/>
          </a:prstGeom>
          <a:noFill/>
        </p:spPr>
        <p:txBody>
          <a:bodyPr wrap="square" rtlCol="0">
            <a:spAutoFit/>
          </a:bodyPr>
          <a:lstStyle/>
          <a:p>
            <a:r>
              <a:rPr lang="en-US" sz="2800" dirty="0">
                <a:hlinkClick r:id="rId2"/>
              </a:rPr>
              <a:t>https://fsharpforfunandprofit.com/rop/</a:t>
            </a:r>
            <a:r>
              <a:rPr lang="en-US" sz="2800" dirty="0"/>
              <a:t>      (Scott </a:t>
            </a:r>
            <a:r>
              <a:rPr lang="en-US" sz="2800" dirty="0" err="1"/>
              <a:t>Wlaschin</a:t>
            </a:r>
            <a:r>
              <a:rPr lang="en-US" sz="2800" dirty="0"/>
              <a:t>)</a:t>
            </a:r>
          </a:p>
        </p:txBody>
      </p:sp>
      <p:sp>
        <p:nvSpPr>
          <p:cNvPr id="4" name="Arrow: Right 3">
            <a:extLst>
              <a:ext uri="{FF2B5EF4-FFF2-40B4-BE49-F238E27FC236}">
                <a16:creationId xmlns:a16="http://schemas.microsoft.com/office/drawing/2014/main" id="{580DCBF9-E2A1-4721-A4C6-649F61BDA599}"/>
              </a:ext>
            </a:extLst>
          </p:cNvPr>
          <p:cNvSpPr/>
          <p:nvPr/>
        </p:nvSpPr>
        <p:spPr>
          <a:xfrm>
            <a:off x="1524000" y="3108960"/>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5794AB-92B2-47CF-8CFA-59CEE7461EB2}"/>
              </a:ext>
            </a:extLst>
          </p:cNvPr>
          <p:cNvSpPr txBox="1"/>
          <p:nvPr/>
        </p:nvSpPr>
        <p:spPr>
          <a:xfrm>
            <a:off x="707413" y="3185160"/>
            <a:ext cx="566374" cy="707886"/>
          </a:xfrm>
          <a:prstGeom prst="rect">
            <a:avLst/>
          </a:prstGeom>
          <a:noFill/>
        </p:spPr>
        <p:txBody>
          <a:bodyPr wrap="none" rtlCol="0">
            <a:spAutoFit/>
          </a:bodyPr>
          <a:lstStyle/>
          <a:p>
            <a:r>
              <a:rPr lang="en-US" sz="4000" dirty="0"/>
              <a:t>‘A</a:t>
            </a:r>
          </a:p>
        </p:txBody>
      </p:sp>
      <p:sp>
        <p:nvSpPr>
          <p:cNvPr id="7" name="TextBox 6">
            <a:extLst>
              <a:ext uri="{FF2B5EF4-FFF2-40B4-BE49-F238E27FC236}">
                <a16:creationId xmlns:a16="http://schemas.microsoft.com/office/drawing/2014/main" id="{DA0767A2-2602-42F1-8CC8-3A22BA8978D1}"/>
              </a:ext>
            </a:extLst>
          </p:cNvPr>
          <p:cNvSpPr txBox="1"/>
          <p:nvPr/>
        </p:nvSpPr>
        <p:spPr>
          <a:xfrm>
            <a:off x="3098846" y="3108960"/>
            <a:ext cx="591829" cy="707886"/>
          </a:xfrm>
          <a:prstGeom prst="rect">
            <a:avLst/>
          </a:prstGeom>
          <a:noFill/>
        </p:spPr>
        <p:txBody>
          <a:bodyPr wrap="none" rtlCol="0">
            <a:spAutoFit/>
          </a:bodyPr>
          <a:lstStyle/>
          <a:p>
            <a:r>
              <a:rPr lang="en-US" sz="4000" dirty="0"/>
              <a:t>‘B</a:t>
            </a:r>
          </a:p>
        </p:txBody>
      </p:sp>
      <p:sp>
        <p:nvSpPr>
          <p:cNvPr id="8" name="Arrow: Right 7">
            <a:extLst>
              <a:ext uri="{FF2B5EF4-FFF2-40B4-BE49-F238E27FC236}">
                <a16:creationId xmlns:a16="http://schemas.microsoft.com/office/drawing/2014/main" id="{C01A6C7D-47C6-4ED2-A9A1-FC9974D77938}"/>
              </a:ext>
            </a:extLst>
          </p:cNvPr>
          <p:cNvSpPr/>
          <p:nvPr/>
        </p:nvSpPr>
        <p:spPr>
          <a:xfrm>
            <a:off x="3878580" y="3108960"/>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DCB76F-5904-42F0-9E91-C49B48FD1084}"/>
              </a:ext>
            </a:extLst>
          </p:cNvPr>
          <p:cNvSpPr txBox="1"/>
          <p:nvPr/>
        </p:nvSpPr>
        <p:spPr>
          <a:xfrm>
            <a:off x="5560005" y="3108960"/>
            <a:ext cx="591829" cy="707886"/>
          </a:xfrm>
          <a:prstGeom prst="rect">
            <a:avLst/>
          </a:prstGeom>
          <a:noFill/>
        </p:spPr>
        <p:txBody>
          <a:bodyPr wrap="none" rtlCol="0">
            <a:spAutoFit/>
          </a:bodyPr>
          <a:lstStyle/>
          <a:p>
            <a:r>
              <a:rPr lang="en-US" sz="4000" dirty="0"/>
              <a:t>‘C</a:t>
            </a:r>
          </a:p>
        </p:txBody>
      </p:sp>
      <p:sp>
        <p:nvSpPr>
          <p:cNvPr id="10" name="Arrow: Right 9">
            <a:extLst>
              <a:ext uri="{FF2B5EF4-FFF2-40B4-BE49-F238E27FC236}">
                <a16:creationId xmlns:a16="http://schemas.microsoft.com/office/drawing/2014/main" id="{26B07809-386F-4CC8-AD00-68F5371DB24E}"/>
              </a:ext>
            </a:extLst>
          </p:cNvPr>
          <p:cNvSpPr/>
          <p:nvPr/>
        </p:nvSpPr>
        <p:spPr>
          <a:xfrm>
            <a:off x="6438900" y="3085713"/>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BDC23B-1FBF-43D4-82CC-D6BD2E5609B1}"/>
              </a:ext>
            </a:extLst>
          </p:cNvPr>
          <p:cNvSpPr txBox="1"/>
          <p:nvPr/>
        </p:nvSpPr>
        <p:spPr>
          <a:xfrm>
            <a:off x="8201651" y="3108960"/>
            <a:ext cx="628698" cy="707886"/>
          </a:xfrm>
          <a:prstGeom prst="rect">
            <a:avLst/>
          </a:prstGeom>
          <a:noFill/>
        </p:spPr>
        <p:txBody>
          <a:bodyPr wrap="none" rtlCol="0">
            <a:spAutoFit/>
          </a:bodyPr>
          <a:lstStyle/>
          <a:p>
            <a:r>
              <a:rPr lang="en-US" sz="4000" dirty="0"/>
              <a:t>‘D</a:t>
            </a:r>
          </a:p>
        </p:txBody>
      </p:sp>
      <p:sp>
        <p:nvSpPr>
          <p:cNvPr id="12" name="Arrow: Right 11">
            <a:extLst>
              <a:ext uri="{FF2B5EF4-FFF2-40B4-BE49-F238E27FC236}">
                <a16:creationId xmlns:a16="http://schemas.microsoft.com/office/drawing/2014/main" id="{1AF27D56-A8CE-4B2F-8FDE-2EAE9E5D2F52}"/>
              </a:ext>
            </a:extLst>
          </p:cNvPr>
          <p:cNvSpPr/>
          <p:nvPr/>
        </p:nvSpPr>
        <p:spPr>
          <a:xfrm>
            <a:off x="1524000" y="4700320"/>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69C552-0991-4A9E-88A5-9380E62CE64E}"/>
              </a:ext>
            </a:extLst>
          </p:cNvPr>
          <p:cNvSpPr txBox="1"/>
          <p:nvPr/>
        </p:nvSpPr>
        <p:spPr>
          <a:xfrm>
            <a:off x="707413" y="4776520"/>
            <a:ext cx="566374" cy="707886"/>
          </a:xfrm>
          <a:prstGeom prst="rect">
            <a:avLst/>
          </a:prstGeom>
          <a:noFill/>
        </p:spPr>
        <p:txBody>
          <a:bodyPr wrap="none" rtlCol="0">
            <a:spAutoFit/>
          </a:bodyPr>
          <a:lstStyle/>
          <a:p>
            <a:r>
              <a:rPr lang="en-US" sz="4000" dirty="0"/>
              <a:t>‘A</a:t>
            </a:r>
          </a:p>
        </p:txBody>
      </p:sp>
      <p:sp>
        <p:nvSpPr>
          <p:cNvPr id="14" name="TextBox 13">
            <a:extLst>
              <a:ext uri="{FF2B5EF4-FFF2-40B4-BE49-F238E27FC236}">
                <a16:creationId xmlns:a16="http://schemas.microsoft.com/office/drawing/2014/main" id="{8BECC0F7-8C56-4FBB-8380-2E71A62F6B21}"/>
              </a:ext>
            </a:extLst>
          </p:cNvPr>
          <p:cNvSpPr txBox="1"/>
          <p:nvPr/>
        </p:nvSpPr>
        <p:spPr>
          <a:xfrm>
            <a:off x="3098846" y="4700320"/>
            <a:ext cx="591829" cy="707886"/>
          </a:xfrm>
          <a:prstGeom prst="rect">
            <a:avLst/>
          </a:prstGeom>
          <a:noFill/>
        </p:spPr>
        <p:txBody>
          <a:bodyPr wrap="none" rtlCol="0">
            <a:spAutoFit/>
          </a:bodyPr>
          <a:lstStyle/>
          <a:p>
            <a:r>
              <a:rPr lang="en-US" sz="4000" dirty="0"/>
              <a:t>‘B</a:t>
            </a:r>
          </a:p>
        </p:txBody>
      </p:sp>
      <p:sp>
        <p:nvSpPr>
          <p:cNvPr id="15" name="Arrow: Right 14">
            <a:extLst>
              <a:ext uri="{FF2B5EF4-FFF2-40B4-BE49-F238E27FC236}">
                <a16:creationId xmlns:a16="http://schemas.microsoft.com/office/drawing/2014/main" id="{24756BA5-0D66-4B84-8B4D-5CCEC19FDF31}"/>
              </a:ext>
            </a:extLst>
          </p:cNvPr>
          <p:cNvSpPr/>
          <p:nvPr/>
        </p:nvSpPr>
        <p:spPr>
          <a:xfrm>
            <a:off x="4625340" y="4672737"/>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655B0A2-D5F3-49D2-B215-3A38576B0799}"/>
              </a:ext>
            </a:extLst>
          </p:cNvPr>
          <p:cNvSpPr txBox="1"/>
          <p:nvPr/>
        </p:nvSpPr>
        <p:spPr>
          <a:xfrm>
            <a:off x="6306765" y="4672737"/>
            <a:ext cx="591829" cy="707886"/>
          </a:xfrm>
          <a:prstGeom prst="rect">
            <a:avLst/>
          </a:prstGeom>
          <a:noFill/>
        </p:spPr>
        <p:txBody>
          <a:bodyPr wrap="none" rtlCol="0">
            <a:spAutoFit/>
          </a:bodyPr>
          <a:lstStyle/>
          <a:p>
            <a:r>
              <a:rPr lang="en-US" sz="4000" dirty="0"/>
              <a:t>‘C</a:t>
            </a:r>
          </a:p>
        </p:txBody>
      </p:sp>
      <p:sp>
        <p:nvSpPr>
          <p:cNvPr id="17" name="Arrow: Right 16">
            <a:extLst>
              <a:ext uri="{FF2B5EF4-FFF2-40B4-BE49-F238E27FC236}">
                <a16:creationId xmlns:a16="http://schemas.microsoft.com/office/drawing/2014/main" id="{47A58B43-AEC5-4AD9-8CE7-88E6E3F46165}"/>
              </a:ext>
            </a:extLst>
          </p:cNvPr>
          <p:cNvSpPr/>
          <p:nvPr/>
        </p:nvSpPr>
        <p:spPr>
          <a:xfrm>
            <a:off x="7772888" y="4592829"/>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C0B9A73-0A33-4AF4-9C29-0CBB4184EBA5}"/>
              </a:ext>
            </a:extLst>
          </p:cNvPr>
          <p:cNvSpPr txBox="1"/>
          <p:nvPr/>
        </p:nvSpPr>
        <p:spPr>
          <a:xfrm>
            <a:off x="9523056" y="4653826"/>
            <a:ext cx="628698" cy="707886"/>
          </a:xfrm>
          <a:prstGeom prst="rect">
            <a:avLst/>
          </a:prstGeom>
          <a:noFill/>
        </p:spPr>
        <p:txBody>
          <a:bodyPr wrap="none" rtlCol="0">
            <a:spAutoFit/>
          </a:bodyPr>
          <a:lstStyle/>
          <a:p>
            <a:r>
              <a:rPr lang="en-US" sz="4000" dirty="0"/>
              <a:t>‘D</a:t>
            </a:r>
          </a:p>
        </p:txBody>
      </p:sp>
      <p:sp>
        <p:nvSpPr>
          <p:cNvPr id="19" name="Arrow: Right 18">
            <a:extLst>
              <a:ext uri="{FF2B5EF4-FFF2-40B4-BE49-F238E27FC236}">
                <a16:creationId xmlns:a16="http://schemas.microsoft.com/office/drawing/2014/main" id="{C8C927D3-939F-4DFC-A0F9-77183F0F4EA7}"/>
              </a:ext>
            </a:extLst>
          </p:cNvPr>
          <p:cNvSpPr/>
          <p:nvPr/>
        </p:nvSpPr>
        <p:spPr>
          <a:xfrm>
            <a:off x="2141220" y="5690920"/>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256BEB3-0979-4CA3-AEE5-21276BA7A132}"/>
              </a:ext>
            </a:extLst>
          </p:cNvPr>
          <p:cNvSpPr/>
          <p:nvPr/>
        </p:nvSpPr>
        <p:spPr>
          <a:xfrm>
            <a:off x="1482684" y="4854154"/>
            <a:ext cx="658536"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469294F-50E8-4465-8B06-AA21B93E8397}"/>
              </a:ext>
            </a:extLst>
          </p:cNvPr>
          <p:cNvSpPr txBox="1"/>
          <p:nvPr/>
        </p:nvSpPr>
        <p:spPr>
          <a:xfrm>
            <a:off x="3149180" y="5735981"/>
            <a:ext cx="1235979" cy="707886"/>
          </a:xfrm>
          <a:prstGeom prst="rect">
            <a:avLst/>
          </a:prstGeom>
          <a:noFill/>
        </p:spPr>
        <p:txBody>
          <a:bodyPr wrap="none" rtlCol="0">
            <a:spAutoFit/>
          </a:bodyPr>
          <a:lstStyle/>
          <a:p>
            <a:r>
              <a:rPr lang="en-US" sz="4000" dirty="0"/>
              <a:t>Error</a:t>
            </a:r>
          </a:p>
        </p:txBody>
      </p:sp>
      <p:sp>
        <p:nvSpPr>
          <p:cNvPr id="22" name="Arrow: Right 21">
            <a:extLst>
              <a:ext uri="{FF2B5EF4-FFF2-40B4-BE49-F238E27FC236}">
                <a16:creationId xmlns:a16="http://schemas.microsoft.com/office/drawing/2014/main" id="{41BE3022-AC12-4EAC-AA0C-9039B801CA30}"/>
              </a:ext>
            </a:extLst>
          </p:cNvPr>
          <p:cNvSpPr/>
          <p:nvPr/>
        </p:nvSpPr>
        <p:spPr>
          <a:xfrm>
            <a:off x="5238156" y="5633595"/>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E463560-91F9-4B13-B38B-7771B5252F54}"/>
              </a:ext>
            </a:extLst>
          </p:cNvPr>
          <p:cNvSpPr/>
          <p:nvPr/>
        </p:nvSpPr>
        <p:spPr>
          <a:xfrm>
            <a:off x="4579620" y="4796829"/>
            <a:ext cx="658536"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0976088-1913-4609-9163-B30D61FF363B}"/>
              </a:ext>
            </a:extLst>
          </p:cNvPr>
          <p:cNvSpPr txBox="1"/>
          <p:nvPr/>
        </p:nvSpPr>
        <p:spPr>
          <a:xfrm>
            <a:off x="6246116" y="5678656"/>
            <a:ext cx="1235979" cy="707886"/>
          </a:xfrm>
          <a:prstGeom prst="rect">
            <a:avLst/>
          </a:prstGeom>
          <a:noFill/>
        </p:spPr>
        <p:txBody>
          <a:bodyPr wrap="none" rtlCol="0">
            <a:spAutoFit/>
          </a:bodyPr>
          <a:lstStyle/>
          <a:p>
            <a:r>
              <a:rPr lang="en-US" sz="4000" dirty="0"/>
              <a:t>Error</a:t>
            </a:r>
          </a:p>
        </p:txBody>
      </p:sp>
      <p:sp>
        <p:nvSpPr>
          <p:cNvPr id="25" name="Arrow: Right 24">
            <a:extLst>
              <a:ext uri="{FF2B5EF4-FFF2-40B4-BE49-F238E27FC236}">
                <a16:creationId xmlns:a16="http://schemas.microsoft.com/office/drawing/2014/main" id="{10D67F30-00EF-4142-846A-B4B3458D684C}"/>
              </a:ext>
            </a:extLst>
          </p:cNvPr>
          <p:cNvSpPr/>
          <p:nvPr/>
        </p:nvSpPr>
        <p:spPr>
          <a:xfrm>
            <a:off x="8335092" y="5576270"/>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576C6C8-660E-4C88-AB64-0D56D5483EA6}"/>
              </a:ext>
            </a:extLst>
          </p:cNvPr>
          <p:cNvSpPr/>
          <p:nvPr/>
        </p:nvSpPr>
        <p:spPr>
          <a:xfrm>
            <a:off x="7676556" y="4739504"/>
            <a:ext cx="658536"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A28EC7A-F107-457B-B9F4-211614851792}"/>
              </a:ext>
            </a:extLst>
          </p:cNvPr>
          <p:cNvSpPr txBox="1"/>
          <p:nvPr/>
        </p:nvSpPr>
        <p:spPr>
          <a:xfrm>
            <a:off x="9343052" y="5621331"/>
            <a:ext cx="1235979" cy="707886"/>
          </a:xfrm>
          <a:prstGeom prst="rect">
            <a:avLst/>
          </a:prstGeom>
          <a:noFill/>
        </p:spPr>
        <p:txBody>
          <a:bodyPr wrap="none" rtlCol="0">
            <a:spAutoFit/>
          </a:bodyPr>
          <a:lstStyle/>
          <a:p>
            <a:r>
              <a:rPr lang="en-US" sz="4000" dirty="0"/>
              <a:t>Error</a:t>
            </a:r>
          </a:p>
        </p:txBody>
      </p:sp>
    </p:spTree>
    <p:extLst>
      <p:ext uri="{BB962C8B-B14F-4D97-AF65-F5344CB8AC3E}">
        <p14:creationId xmlns:p14="http://schemas.microsoft.com/office/powerpoint/2010/main" val="88145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8D09-C78C-4EBA-904E-55C3E19C1984}"/>
              </a:ext>
            </a:extLst>
          </p:cNvPr>
          <p:cNvSpPr>
            <a:spLocks noGrp="1"/>
          </p:cNvSpPr>
          <p:nvPr>
            <p:ph type="title"/>
          </p:nvPr>
        </p:nvSpPr>
        <p:spPr>
          <a:xfrm>
            <a:off x="777240" y="304165"/>
            <a:ext cx="10515600" cy="1325563"/>
          </a:xfrm>
        </p:spPr>
        <p:txBody>
          <a:bodyPr>
            <a:normAutofit/>
          </a:bodyPr>
          <a:lstStyle/>
          <a:p>
            <a:r>
              <a:rPr lang="en-US" dirty="0"/>
              <a:t>Railroad Oriented Programming</a:t>
            </a:r>
          </a:p>
        </p:txBody>
      </p:sp>
      <p:sp>
        <p:nvSpPr>
          <p:cNvPr id="4" name="Arrow: Right 3">
            <a:extLst>
              <a:ext uri="{FF2B5EF4-FFF2-40B4-BE49-F238E27FC236}">
                <a16:creationId xmlns:a16="http://schemas.microsoft.com/office/drawing/2014/main" id="{580DCBF9-E2A1-4721-A4C6-649F61BDA599}"/>
              </a:ext>
            </a:extLst>
          </p:cNvPr>
          <p:cNvSpPr/>
          <p:nvPr/>
        </p:nvSpPr>
        <p:spPr>
          <a:xfrm>
            <a:off x="1430106" y="1905802"/>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5794AB-92B2-47CF-8CFA-59CEE7461EB2}"/>
              </a:ext>
            </a:extLst>
          </p:cNvPr>
          <p:cNvSpPr txBox="1"/>
          <p:nvPr/>
        </p:nvSpPr>
        <p:spPr>
          <a:xfrm>
            <a:off x="613519" y="1982002"/>
            <a:ext cx="566374" cy="707886"/>
          </a:xfrm>
          <a:prstGeom prst="rect">
            <a:avLst/>
          </a:prstGeom>
          <a:noFill/>
        </p:spPr>
        <p:txBody>
          <a:bodyPr wrap="none" rtlCol="0">
            <a:spAutoFit/>
          </a:bodyPr>
          <a:lstStyle/>
          <a:p>
            <a:r>
              <a:rPr lang="en-US" sz="4000" dirty="0"/>
              <a:t>‘A</a:t>
            </a:r>
          </a:p>
        </p:txBody>
      </p:sp>
      <p:sp>
        <p:nvSpPr>
          <p:cNvPr id="7" name="TextBox 6">
            <a:extLst>
              <a:ext uri="{FF2B5EF4-FFF2-40B4-BE49-F238E27FC236}">
                <a16:creationId xmlns:a16="http://schemas.microsoft.com/office/drawing/2014/main" id="{DA0767A2-2602-42F1-8CC8-3A22BA8978D1}"/>
              </a:ext>
            </a:extLst>
          </p:cNvPr>
          <p:cNvSpPr txBox="1"/>
          <p:nvPr/>
        </p:nvSpPr>
        <p:spPr>
          <a:xfrm>
            <a:off x="3004952" y="1905802"/>
            <a:ext cx="591829" cy="707886"/>
          </a:xfrm>
          <a:prstGeom prst="rect">
            <a:avLst/>
          </a:prstGeom>
          <a:noFill/>
        </p:spPr>
        <p:txBody>
          <a:bodyPr wrap="none" rtlCol="0">
            <a:spAutoFit/>
          </a:bodyPr>
          <a:lstStyle/>
          <a:p>
            <a:r>
              <a:rPr lang="en-US" sz="4000" dirty="0"/>
              <a:t>‘B</a:t>
            </a:r>
          </a:p>
        </p:txBody>
      </p:sp>
      <p:sp>
        <p:nvSpPr>
          <p:cNvPr id="8" name="Arrow: Right 7">
            <a:extLst>
              <a:ext uri="{FF2B5EF4-FFF2-40B4-BE49-F238E27FC236}">
                <a16:creationId xmlns:a16="http://schemas.microsoft.com/office/drawing/2014/main" id="{C01A6C7D-47C6-4ED2-A9A1-FC9974D77938}"/>
              </a:ext>
            </a:extLst>
          </p:cNvPr>
          <p:cNvSpPr/>
          <p:nvPr/>
        </p:nvSpPr>
        <p:spPr>
          <a:xfrm>
            <a:off x="3784686" y="1905802"/>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DCB76F-5904-42F0-9E91-C49B48FD1084}"/>
              </a:ext>
            </a:extLst>
          </p:cNvPr>
          <p:cNvSpPr txBox="1"/>
          <p:nvPr/>
        </p:nvSpPr>
        <p:spPr>
          <a:xfrm>
            <a:off x="5466111" y="1905802"/>
            <a:ext cx="591829" cy="707886"/>
          </a:xfrm>
          <a:prstGeom prst="rect">
            <a:avLst/>
          </a:prstGeom>
          <a:noFill/>
        </p:spPr>
        <p:txBody>
          <a:bodyPr wrap="none" rtlCol="0">
            <a:spAutoFit/>
          </a:bodyPr>
          <a:lstStyle/>
          <a:p>
            <a:r>
              <a:rPr lang="en-US" sz="4000" dirty="0"/>
              <a:t>‘C</a:t>
            </a:r>
          </a:p>
        </p:txBody>
      </p:sp>
      <p:sp>
        <p:nvSpPr>
          <p:cNvPr id="10" name="Arrow: Right 9">
            <a:extLst>
              <a:ext uri="{FF2B5EF4-FFF2-40B4-BE49-F238E27FC236}">
                <a16:creationId xmlns:a16="http://schemas.microsoft.com/office/drawing/2014/main" id="{26B07809-386F-4CC8-AD00-68F5371DB24E}"/>
              </a:ext>
            </a:extLst>
          </p:cNvPr>
          <p:cNvSpPr/>
          <p:nvPr/>
        </p:nvSpPr>
        <p:spPr>
          <a:xfrm>
            <a:off x="6345006" y="1882555"/>
            <a:ext cx="1493520"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BDC23B-1FBF-43D4-82CC-D6BD2E5609B1}"/>
              </a:ext>
            </a:extLst>
          </p:cNvPr>
          <p:cNvSpPr txBox="1"/>
          <p:nvPr/>
        </p:nvSpPr>
        <p:spPr>
          <a:xfrm>
            <a:off x="8107757" y="1905802"/>
            <a:ext cx="628698" cy="707886"/>
          </a:xfrm>
          <a:prstGeom prst="rect">
            <a:avLst/>
          </a:prstGeom>
          <a:noFill/>
        </p:spPr>
        <p:txBody>
          <a:bodyPr wrap="none" rtlCol="0">
            <a:spAutoFit/>
          </a:bodyPr>
          <a:lstStyle/>
          <a:p>
            <a:r>
              <a:rPr lang="en-US" sz="4000" dirty="0"/>
              <a:t>‘D</a:t>
            </a:r>
          </a:p>
        </p:txBody>
      </p:sp>
      <p:sp>
        <p:nvSpPr>
          <p:cNvPr id="12" name="Arrow: Right 11">
            <a:extLst>
              <a:ext uri="{FF2B5EF4-FFF2-40B4-BE49-F238E27FC236}">
                <a16:creationId xmlns:a16="http://schemas.microsoft.com/office/drawing/2014/main" id="{1AF27D56-A8CE-4B2F-8FDE-2EAE9E5D2F52}"/>
              </a:ext>
            </a:extLst>
          </p:cNvPr>
          <p:cNvSpPr/>
          <p:nvPr/>
        </p:nvSpPr>
        <p:spPr>
          <a:xfrm>
            <a:off x="1370119" y="4700320"/>
            <a:ext cx="1647401"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69C552-0991-4A9E-88A5-9380E62CE64E}"/>
              </a:ext>
            </a:extLst>
          </p:cNvPr>
          <p:cNvSpPr txBox="1"/>
          <p:nvPr/>
        </p:nvSpPr>
        <p:spPr>
          <a:xfrm>
            <a:off x="707413" y="4776520"/>
            <a:ext cx="566374" cy="707886"/>
          </a:xfrm>
          <a:prstGeom prst="rect">
            <a:avLst/>
          </a:prstGeom>
          <a:noFill/>
        </p:spPr>
        <p:txBody>
          <a:bodyPr wrap="none" rtlCol="0">
            <a:spAutoFit/>
          </a:bodyPr>
          <a:lstStyle/>
          <a:p>
            <a:r>
              <a:rPr lang="en-US" sz="4000" dirty="0"/>
              <a:t>‘A</a:t>
            </a:r>
          </a:p>
        </p:txBody>
      </p:sp>
      <p:sp>
        <p:nvSpPr>
          <p:cNvPr id="14" name="TextBox 13">
            <a:extLst>
              <a:ext uri="{FF2B5EF4-FFF2-40B4-BE49-F238E27FC236}">
                <a16:creationId xmlns:a16="http://schemas.microsoft.com/office/drawing/2014/main" id="{8BECC0F7-8C56-4FBB-8380-2E71A62F6B21}"/>
              </a:ext>
            </a:extLst>
          </p:cNvPr>
          <p:cNvSpPr txBox="1"/>
          <p:nvPr/>
        </p:nvSpPr>
        <p:spPr>
          <a:xfrm>
            <a:off x="3252461" y="4739504"/>
            <a:ext cx="591829" cy="707886"/>
          </a:xfrm>
          <a:prstGeom prst="rect">
            <a:avLst/>
          </a:prstGeom>
          <a:noFill/>
        </p:spPr>
        <p:txBody>
          <a:bodyPr wrap="none" rtlCol="0">
            <a:spAutoFit/>
          </a:bodyPr>
          <a:lstStyle/>
          <a:p>
            <a:r>
              <a:rPr lang="en-US" sz="4000" dirty="0"/>
              <a:t>‘B</a:t>
            </a:r>
          </a:p>
        </p:txBody>
      </p:sp>
      <p:sp>
        <p:nvSpPr>
          <p:cNvPr id="15" name="Arrow: Right 14">
            <a:extLst>
              <a:ext uri="{FF2B5EF4-FFF2-40B4-BE49-F238E27FC236}">
                <a16:creationId xmlns:a16="http://schemas.microsoft.com/office/drawing/2014/main" id="{24756BA5-0D66-4B84-8B4D-5CCEC19FDF31}"/>
              </a:ext>
            </a:extLst>
          </p:cNvPr>
          <p:cNvSpPr/>
          <p:nvPr/>
        </p:nvSpPr>
        <p:spPr>
          <a:xfrm>
            <a:off x="4467055" y="4672737"/>
            <a:ext cx="1651805" cy="906780"/>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655B0A2-D5F3-49D2-B215-3A38576B0799}"/>
              </a:ext>
            </a:extLst>
          </p:cNvPr>
          <p:cNvSpPr txBox="1"/>
          <p:nvPr/>
        </p:nvSpPr>
        <p:spPr>
          <a:xfrm>
            <a:off x="6499937" y="4672737"/>
            <a:ext cx="591829" cy="707886"/>
          </a:xfrm>
          <a:prstGeom prst="rect">
            <a:avLst/>
          </a:prstGeom>
          <a:noFill/>
        </p:spPr>
        <p:txBody>
          <a:bodyPr wrap="none" rtlCol="0">
            <a:spAutoFit/>
          </a:bodyPr>
          <a:lstStyle/>
          <a:p>
            <a:r>
              <a:rPr lang="en-US" sz="4000" dirty="0"/>
              <a:t>‘C</a:t>
            </a:r>
          </a:p>
        </p:txBody>
      </p:sp>
      <p:sp>
        <p:nvSpPr>
          <p:cNvPr id="17" name="Arrow: Right 16">
            <a:extLst>
              <a:ext uri="{FF2B5EF4-FFF2-40B4-BE49-F238E27FC236}">
                <a16:creationId xmlns:a16="http://schemas.microsoft.com/office/drawing/2014/main" id="{47A58B43-AEC5-4AD9-8CE7-88E6E3F46165}"/>
              </a:ext>
            </a:extLst>
          </p:cNvPr>
          <p:cNvSpPr/>
          <p:nvPr/>
        </p:nvSpPr>
        <p:spPr>
          <a:xfrm>
            <a:off x="7546206" y="4563857"/>
            <a:ext cx="1720202" cy="935752"/>
          </a:xfrm>
          <a:prstGeom prst="rightArrow">
            <a:avLst>
              <a:gd name="adj1" fmla="val 6848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C0B9A73-0A33-4AF4-9C29-0CBB4184EBA5}"/>
              </a:ext>
            </a:extLst>
          </p:cNvPr>
          <p:cNvSpPr txBox="1"/>
          <p:nvPr/>
        </p:nvSpPr>
        <p:spPr>
          <a:xfrm>
            <a:off x="9523056" y="4653826"/>
            <a:ext cx="628698" cy="707886"/>
          </a:xfrm>
          <a:prstGeom prst="rect">
            <a:avLst/>
          </a:prstGeom>
          <a:noFill/>
        </p:spPr>
        <p:txBody>
          <a:bodyPr wrap="none" rtlCol="0">
            <a:spAutoFit/>
          </a:bodyPr>
          <a:lstStyle/>
          <a:p>
            <a:r>
              <a:rPr lang="en-US" sz="4000" dirty="0"/>
              <a:t>‘D</a:t>
            </a:r>
          </a:p>
        </p:txBody>
      </p:sp>
      <p:sp>
        <p:nvSpPr>
          <p:cNvPr id="19" name="Arrow: Right 18">
            <a:extLst>
              <a:ext uri="{FF2B5EF4-FFF2-40B4-BE49-F238E27FC236}">
                <a16:creationId xmlns:a16="http://schemas.microsoft.com/office/drawing/2014/main" id="{C8C927D3-939F-4DFC-A0F9-77183F0F4EA7}"/>
              </a:ext>
            </a:extLst>
          </p:cNvPr>
          <p:cNvSpPr/>
          <p:nvPr/>
        </p:nvSpPr>
        <p:spPr>
          <a:xfrm>
            <a:off x="1370119" y="5690920"/>
            <a:ext cx="1647401"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256BEB3-0979-4CA3-AEE5-21276BA7A132}"/>
              </a:ext>
            </a:extLst>
          </p:cNvPr>
          <p:cNvSpPr/>
          <p:nvPr/>
        </p:nvSpPr>
        <p:spPr>
          <a:xfrm>
            <a:off x="1355113" y="4854154"/>
            <a:ext cx="786107"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469294F-50E8-4465-8B06-AA21B93E8397}"/>
              </a:ext>
            </a:extLst>
          </p:cNvPr>
          <p:cNvSpPr txBox="1"/>
          <p:nvPr/>
        </p:nvSpPr>
        <p:spPr>
          <a:xfrm>
            <a:off x="3302012" y="5735981"/>
            <a:ext cx="793807" cy="707886"/>
          </a:xfrm>
          <a:prstGeom prst="rect">
            <a:avLst/>
          </a:prstGeom>
          <a:noFill/>
        </p:spPr>
        <p:txBody>
          <a:bodyPr wrap="none" rtlCol="0">
            <a:spAutoFit/>
          </a:bodyPr>
          <a:lstStyle/>
          <a:p>
            <a:r>
              <a:rPr lang="en-US" sz="4000" dirty="0"/>
              <a:t>Err</a:t>
            </a:r>
          </a:p>
        </p:txBody>
      </p:sp>
      <p:sp>
        <p:nvSpPr>
          <p:cNvPr id="22" name="Arrow: Right 21">
            <a:extLst>
              <a:ext uri="{FF2B5EF4-FFF2-40B4-BE49-F238E27FC236}">
                <a16:creationId xmlns:a16="http://schemas.microsoft.com/office/drawing/2014/main" id="{41BE3022-AC12-4EAC-AA0C-9039B801CA30}"/>
              </a:ext>
            </a:extLst>
          </p:cNvPr>
          <p:cNvSpPr/>
          <p:nvPr/>
        </p:nvSpPr>
        <p:spPr>
          <a:xfrm>
            <a:off x="5238156" y="5633595"/>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E463560-91F9-4B13-B38B-7771B5252F54}"/>
              </a:ext>
            </a:extLst>
          </p:cNvPr>
          <p:cNvSpPr/>
          <p:nvPr/>
        </p:nvSpPr>
        <p:spPr>
          <a:xfrm>
            <a:off x="4569894" y="4776521"/>
            <a:ext cx="850151" cy="1594606"/>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0976088-1913-4609-9163-B30D61FF363B}"/>
              </a:ext>
            </a:extLst>
          </p:cNvPr>
          <p:cNvSpPr txBox="1"/>
          <p:nvPr/>
        </p:nvSpPr>
        <p:spPr>
          <a:xfrm>
            <a:off x="6462986" y="5669673"/>
            <a:ext cx="793807" cy="707886"/>
          </a:xfrm>
          <a:prstGeom prst="rect">
            <a:avLst/>
          </a:prstGeom>
          <a:noFill/>
        </p:spPr>
        <p:txBody>
          <a:bodyPr wrap="none" rtlCol="0">
            <a:spAutoFit/>
          </a:bodyPr>
          <a:lstStyle/>
          <a:p>
            <a:r>
              <a:rPr lang="en-US" sz="4000" dirty="0"/>
              <a:t>Err</a:t>
            </a:r>
          </a:p>
        </p:txBody>
      </p:sp>
      <p:sp>
        <p:nvSpPr>
          <p:cNvPr id="25" name="Arrow: Right 24">
            <a:extLst>
              <a:ext uri="{FF2B5EF4-FFF2-40B4-BE49-F238E27FC236}">
                <a16:creationId xmlns:a16="http://schemas.microsoft.com/office/drawing/2014/main" id="{10D67F30-00EF-4142-846A-B4B3458D684C}"/>
              </a:ext>
            </a:extLst>
          </p:cNvPr>
          <p:cNvSpPr/>
          <p:nvPr/>
        </p:nvSpPr>
        <p:spPr>
          <a:xfrm>
            <a:off x="8335092" y="5576270"/>
            <a:ext cx="876300"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576C6C8-660E-4C88-AB64-0D56D5483EA6}"/>
              </a:ext>
            </a:extLst>
          </p:cNvPr>
          <p:cNvSpPr/>
          <p:nvPr/>
        </p:nvSpPr>
        <p:spPr>
          <a:xfrm>
            <a:off x="7676556" y="4739504"/>
            <a:ext cx="658536" cy="1589713"/>
          </a:xfrm>
          <a:custGeom>
            <a:avLst/>
            <a:gdLst>
              <a:gd name="connsiteX0" fmla="*/ 75501 w 658536"/>
              <a:gd name="connsiteY0" fmla="*/ 0 h 1589713"/>
              <a:gd name="connsiteX1" fmla="*/ 562062 w 658536"/>
              <a:gd name="connsiteY1" fmla="*/ 490756 h 1589713"/>
              <a:gd name="connsiteX2" fmla="*/ 654341 w 658536"/>
              <a:gd name="connsiteY2" fmla="*/ 1006679 h 1589713"/>
              <a:gd name="connsiteX3" fmla="*/ 658536 w 658536"/>
              <a:gd name="connsiteY3" fmla="*/ 1589713 h 1589713"/>
              <a:gd name="connsiteX4" fmla="*/ 130029 w 658536"/>
              <a:gd name="connsiteY4" fmla="*/ 1170264 h 1589713"/>
              <a:gd name="connsiteX5" fmla="*/ 20972 w 658536"/>
              <a:gd name="connsiteY5" fmla="*/ 566257 h 1589713"/>
              <a:gd name="connsiteX6" fmla="*/ 0 w 658536"/>
              <a:gd name="connsiteY6" fmla="*/ 0 h 158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536" h="1589713">
                <a:moveTo>
                  <a:pt x="75501" y="0"/>
                </a:moveTo>
                <a:lnTo>
                  <a:pt x="562062" y="490756"/>
                </a:lnTo>
                <a:lnTo>
                  <a:pt x="654341" y="1006679"/>
                </a:lnTo>
                <a:cubicBezTo>
                  <a:pt x="655739" y="1201024"/>
                  <a:pt x="657138" y="1395368"/>
                  <a:pt x="658536" y="1589713"/>
                </a:cubicBezTo>
                <a:lnTo>
                  <a:pt x="130029" y="1170264"/>
                </a:lnTo>
                <a:lnTo>
                  <a:pt x="20972" y="566257"/>
                </a:lnTo>
                <a:lnTo>
                  <a:pt x="0" y="0"/>
                </a:lnTo>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A28EC7A-F107-457B-B9F4-211614851792}"/>
              </a:ext>
            </a:extLst>
          </p:cNvPr>
          <p:cNvSpPr txBox="1"/>
          <p:nvPr/>
        </p:nvSpPr>
        <p:spPr>
          <a:xfrm>
            <a:off x="9343052" y="5621331"/>
            <a:ext cx="793807" cy="707886"/>
          </a:xfrm>
          <a:prstGeom prst="rect">
            <a:avLst/>
          </a:prstGeom>
          <a:noFill/>
        </p:spPr>
        <p:txBody>
          <a:bodyPr wrap="none" rtlCol="0">
            <a:spAutoFit/>
          </a:bodyPr>
          <a:lstStyle/>
          <a:p>
            <a:r>
              <a:rPr lang="en-US" sz="4000" dirty="0"/>
              <a:t>Err</a:t>
            </a:r>
          </a:p>
        </p:txBody>
      </p:sp>
      <p:sp>
        <p:nvSpPr>
          <p:cNvPr id="28" name="TextBox 27">
            <a:extLst>
              <a:ext uri="{FF2B5EF4-FFF2-40B4-BE49-F238E27FC236}">
                <a16:creationId xmlns:a16="http://schemas.microsoft.com/office/drawing/2014/main" id="{6105A8E5-1495-4E10-A2B3-8848DAC049AF}"/>
              </a:ext>
            </a:extLst>
          </p:cNvPr>
          <p:cNvSpPr txBox="1"/>
          <p:nvPr/>
        </p:nvSpPr>
        <p:spPr>
          <a:xfrm>
            <a:off x="561306" y="5775164"/>
            <a:ext cx="793807" cy="707886"/>
          </a:xfrm>
          <a:prstGeom prst="rect">
            <a:avLst/>
          </a:prstGeom>
          <a:noFill/>
        </p:spPr>
        <p:txBody>
          <a:bodyPr wrap="none" rtlCol="0">
            <a:spAutoFit/>
          </a:bodyPr>
          <a:lstStyle/>
          <a:p>
            <a:r>
              <a:rPr lang="en-US" sz="4000" dirty="0"/>
              <a:t>Err</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0995E4F-4A77-4526-A399-871249CD2CD1}"/>
                  </a:ext>
                </a:extLst>
              </p14:cNvPr>
              <p14:cNvContentPartPr/>
              <p14:nvPr/>
            </p14:nvContentPartPr>
            <p14:xfrm>
              <a:off x="6583611" y="6068691"/>
              <a:ext cx="4920" cy="29040"/>
            </p14:xfrm>
          </p:contentPart>
        </mc:Choice>
        <mc:Fallback xmlns="">
          <p:pic>
            <p:nvPicPr>
              <p:cNvPr id="6" name="Ink 5">
                <a:extLst>
                  <a:ext uri="{FF2B5EF4-FFF2-40B4-BE49-F238E27FC236}">
                    <a16:creationId xmlns:a16="http://schemas.microsoft.com/office/drawing/2014/main" id="{A0995E4F-4A77-4526-A399-871249CD2CD1}"/>
                  </a:ext>
                </a:extLst>
              </p:cNvPr>
              <p:cNvPicPr/>
              <p:nvPr/>
            </p:nvPicPr>
            <p:blipFill>
              <a:blip r:embed="rId3"/>
              <a:stretch>
                <a:fillRect/>
              </a:stretch>
            </p:blipFill>
            <p:spPr>
              <a:xfrm>
                <a:off x="6580987" y="6065858"/>
                <a:ext cx="9840" cy="3435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AF024B0C-BE77-41EC-AEF3-1FCFF0F91B79}"/>
                  </a:ext>
                </a:extLst>
              </p14:cNvPr>
              <p14:cNvContentPartPr/>
              <p14:nvPr/>
            </p14:nvContentPartPr>
            <p14:xfrm>
              <a:off x="6718371" y="6001251"/>
              <a:ext cx="19320" cy="14520"/>
            </p14:xfrm>
          </p:contentPart>
        </mc:Choice>
        <mc:Fallback xmlns="">
          <p:pic>
            <p:nvPicPr>
              <p:cNvPr id="30" name="Ink 29">
                <a:extLst>
                  <a:ext uri="{FF2B5EF4-FFF2-40B4-BE49-F238E27FC236}">
                    <a16:creationId xmlns:a16="http://schemas.microsoft.com/office/drawing/2014/main" id="{AF024B0C-BE77-41EC-AEF3-1FCFF0F91B79}"/>
                  </a:ext>
                </a:extLst>
              </p:cNvPr>
              <p:cNvPicPr/>
              <p:nvPr/>
            </p:nvPicPr>
            <p:blipFill>
              <a:blip r:embed="rId5"/>
              <a:stretch>
                <a:fillRect/>
              </a:stretch>
            </p:blipFill>
            <p:spPr>
              <a:xfrm>
                <a:off x="6715561" y="5998418"/>
                <a:ext cx="24589" cy="19832"/>
              </a:xfrm>
              <a:prstGeom prst="rect">
                <a:avLst/>
              </a:prstGeom>
            </p:spPr>
          </p:pic>
        </mc:Fallback>
      </mc:AlternateContent>
      <p:sp>
        <p:nvSpPr>
          <p:cNvPr id="32" name="Arrow: Right 31">
            <a:extLst>
              <a:ext uri="{FF2B5EF4-FFF2-40B4-BE49-F238E27FC236}">
                <a16:creationId xmlns:a16="http://schemas.microsoft.com/office/drawing/2014/main" id="{3B085714-17E1-48D9-86FA-7C15608AE160}"/>
              </a:ext>
            </a:extLst>
          </p:cNvPr>
          <p:cNvSpPr/>
          <p:nvPr/>
        </p:nvSpPr>
        <p:spPr>
          <a:xfrm>
            <a:off x="4467055" y="5626352"/>
            <a:ext cx="1647401"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DDD19B9D-665B-4FCA-BAE2-006AE33B01D8}"/>
              </a:ext>
            </a:extLst>
          </p:cNvPr>
          <p:cNvSpPr/>
          <p:nvPr/>
        </p:nvSpPr>
        <p:spPr>
          <a:xfrm>
            <a:off x="7600579" y="5576270"/>
            <a:ext cx="1647401" cy="906780"/>
          </a:xfrm>
          <a:prstGeom prst="rightArrow">
            <a:avLst>
              <a:gd name="adj1" fmla="val 68487"/>
              <a:gd name="adj2" fmla="val 474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790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9E68-8BC3-4E49-BA39-9AB89AE94EAF}"/>
              </a:ext>
            </a:extLst>
          </p:cNvPr>
          <p:cNvSpPr>
            <a:spLocks noGrp="1"/>
          </p:cNvSpPr>
          <p:nvPr>
            <p:ph type="title"/>
          </p:nvPr>
        </p:nvSpPr>
        <p:spPr>
          <a:xfrm>
            <a:off x="838200" y="365125"/>
            <a:ext cx="10515600" cy="1325563"/>
          </a:xfrm>
        </p:spPr>
        <p:txBody>
          <a:bodyPr/>
          <a:lstStyle/>
          <a:p>
            <a:r>
              <a:rPr lang="en-US" dirty="0"/>
              <a:t>In practice</a:t>
            </a:r>
          </a:p>
        </p:txBody>
      </p:sp>
      <p:sp>
        <p:nvSpPr>
          <p:cNvPr id="4" name="TextBox 3">
            <a:extLst>
              <a:ext uri="{FF2B5EF4-FFF2-40B4-BE49-F238E27FC236}">
                <a16:creationId xmlns:a16="http://schemas.microsoft.com/office/drawing/2014/main" id="{B2F41EEF-3C30-405F-9E52-01E523B21789}"/>
              </a:ext>
            </a:extLst>
          </p:cNvPr>
          <p:cNvSpPr txBox="1"/>
          <p:nvPr/>
        </p:nvSpPr>
        <p:spPr>
          <a:xfrm>
            <a:off x="7425891" y="2002055"/>
            <a:ext cx="4441344" cy="1754326"/>
          </a:xfrm>
          <a:prstGeom prst="rect">
            <a:avLst/>
          </a:prstGeom>
          <a:noFill/>
        </p:spPr>
        <p:txBody>
          <a:bodyPr wrap="none" rtlCol="0">
            <a:spAutoFit/>
          </a:bodyPr>
          <a:lstStyle/>
          <a:p>
            <a:pPr marL="285750" indent="-285750">
              <a:buFont typeface="Arial" panose="020B0604020202020204" pitchFamily="34" charset="0"/>
              <a:buChar char="•"/>
            </a:pPr>
            <a:r>
              <a:rPr lang="en-US" dirty="0" err="1"/>
              <a:t>Chessie</a:t>
            </a:r>
            <a:r>
              <a:rPr lang="en-US" dirty="0"/>
              <a:t>  ROP implementation</a:t>
            </a:r>
          </a:p>
          <a:p>
            <a:pPr marL="285750" indent="-285750">
              <a:buFont typeface="Arial" panose="020B0604020202020204" pitchFamily="34" charset="0"/>
              <a:buChar char="•"/>
            </a:pPr>
            <a:r>
              <a:rPr lang="en-US" dirty="0"/>
              <a:t>Compose pipeline steps with &gt;=&gt; operator</a:t>
            </a:r>
          </a:p>
          <a:p>
            <a:pPr marL="285750" indent="-285750">
              <a:buFont typeface="Arial" panose="020B0604020202020204" pitchFamily="34" charset="0"/>
              <a:buChar char="•"/>
            </a:pPr>
            <a:r>
              <a:rPr lang="en-US" dirty="0"/>
              <a:t>c.f. &gt;&gt; operator for function composition</a:t>
            </a:r>
          </a:p>
          <a:p>
            <a:pPr marL="285750" indent="-285750">
              <a:buFont typeface="Arial" panose="020B0604020202020204" pitchFamily="34" charset="0"/>
              <a:buChar char="•"/>
            </a:pPr>
            <a:r>
              <a:rPr lang="en-US" dirty="0"/>
              <a:t>Error handling consistent</a:t>
            </a:r>
          </a:p>
          <a:p>
            <a:pPr marL="285750" indent="-285750">
              <a:buFont typeface="Arial" panose="020B0604020202020204" pitchFamily="34" charset="0"/>
              <a:buChar char="•"/>
            </a:pPr>
            <a:r>
              <a:rPr lang="en-US" dirty="0"/>
              <a:t>Easy to unit test components</a:t>
            </a:r>
          </a:p>
          <a:p>
            <a:pPr marL="285750" indent="-285750">
              <a:buFont typeface="Arial" panose="020B0604020202020204" pitchFamily="34" charset="0"/>
              <a:buChar char="•"/>
            </a:pPr>
            <a:r>
              <a:rPr lang="en-US" dirty="0"/>
              <a:t>Easy to customize compiler</a:t>
            </a:r>
          </a:p>
        </p:txBody>
      </p:sp>
      <p:pic>
        <p:nvPicPr>
          <p:cNvPr id="5" name="Picture 4">
            <a:extLst>
              <a:ext uri="{FF2B5EF4-FFF2-40B4-BE49-F238E27FC236}">
                <a16:creationId xmlns:a16="http://schemas.microsoft.com/office/drawing/2014/main" id="{9AB3812C-EEAB-4DA5-90D0-FF6064F26A9A}"/>
              </a:ext>
            </a:extLst>
          </p:cNvPr>
          <p:cNvPicPr>
            <a:picLocks noChangeAspect="1"/>
          </p:cNvPicPr>
          <p:nvPr/>
        </p:nvPicPr>
        <p:blipFill>
          <a:blip r:embed="rId2"/>
          <a:stretch>
            <a:fillRect/>
          </a:stretch>
        </p:blipFill>
        <p:spPr>
          <a:xfrm>
            <a:off x="7669474" y="4494998"/>
            <a:ext cx="4457021" cy="2123978"/>
          </a:xfrm>
          <a:prstGeom prst="rect">
            <a:avLst/>
          </a:prstGeom>
        </p:spPr>
      </p:pic>
      <p:pic>
        <p:nvPicPr>
          <p:cNvPr id="7" name="Picture 6">
            <a:extLst>
              <a:ext uri="{FF2B5EF4-FFF2-40B4-BE49-F238E27FC236}">
                <a16:creationId xmlns:a16="http://schemas.microsoft.com/office/drawing/2014/main" id="{9C8A8EEF-AF0F-4632-9DDD-3EDAF46F0E73}"/>
              </a:ext>
            </a:extLst>
          </p:cNvPr>
          <p:cNvPicPr>
            <a:picLocks noChangeAspect="1"/>
          </p:cNvPicPr>
          <p:nvPr/>
        </p:nvPicPr>
        <p:blipFill rotWithShape="1">
          <a:blip r:embed="rId3"/>
          <a:srcRect l="3342"/>
          <a:stretch/>
        </p:blipFill>
        <p:spPr>
          <a:xfrm>
            <a:off x="543826" y="2136365"/>
            <a:ext cx="6540367" cy="3007009"/>
          </a:xfrm>
          <a:prstGeom prst="rect">
            <a:avLst/>
          </a:prstGeom>
        </p:spPr>
      </p:pic>
    </p:spTree>
    <p:extLst>
      <p:ext uri="{BB962C8B-B14F-4D97-AF65-F5344CB8AC3E}">
        <p14:creationId xmlns:p14="http://schemas.microsoft.com/office/powerpoint/2010/main" val="2369863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09738"/>
            <a:ext cx="10569274" cy="2838199"/>
          </a:xfrm>
        </p:spPr>
        <p:txBody>
          <a:bodyPr/>
          <a:lstStyle/>
          <a:p>
            <a:r>
              <a:rPr lang="en-US" sz="3200" b="0" dirty="0"/>
              <a:t>Code Vignettes</a:t>
            </a:r>
            <a:br>
              <a:rPr lang="en-US" sz="3200" b="0" dirty="0"/>
            </a:br>
            <a:r>
              <a:rPr lang="en-US" sz="3200" b="0" dirty="0"/>
              <a:t>Genetic Algorithms for Reverse Translation</a:t>
            </a:r>
          </a:p>
        </p:txBody>
      </p:sp>
      <p:sp>
        <p:nvSpPr>
          <p:cNvPr id="2" name="Text Placeholder 1">
            <a:extLst>
              <a:ext uri="{FF2B5EF4-FFF2-40B4-BE49-F238E27FC236}">
                <a16:creationId xmlns:a16="http://schemas.microsoft.com/office/drawing/2014/main" id="{FA29AB79-BD9B-4B14-AFA9-B65AB83DC0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519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Central Dogma DNA -&gt; RNA -&gt; Protein -&gt; Reaction</a:t>
            </a:r>
          </a:p>
        </p:txBody>
      </p:sp>
      <p:sp>
        <p:nvSpPr>
          <p:cNvPr id="4" name="Freeform 3"/>
          <p:cNvSpPr/>
          <p:nvPr/>
        </p:nvSpPr>
        <p:spPr>
          <a:xfrm>
            <a:off x="2260741" y="1670075"/>
            <a:ext cx="6628079" cy="4482632"/>
          </a:xfrm>
          <a:custGeom>
            <a:avLst/>
            <a:gdLst>
              <a:gd name="connsiteX0" fmla="*/ 448363 w 7760340"/>
              <a:gd name="connsiteY0" fmla="*/ 1732439 h 4710262"/>
              <a:gd name="connsiteX1" fmla="*/ 3629713 w 7760340"/>
              <a:gd name="connsiteY1" fmla="*/ 17939 h 4710262"/>
              <a:gd name="connsiteX2" fmla="*/ 7306363 w 7760340"/>
              <a:gd name="connsiteY2" fmla="*/ 1056164 h 4710262"/>
              <a:gd name="connsiteX3" fmla="*/ 6972988 w 7760340"/>
              <a:gd name="connsiteY3" fmla="*/ 4361339 h 4710262"/>
              <a:gd name="connsiteX4" fmla="*/ 734113 w 7760340"/>
              <a:gd name="connsiteY4" fmla="*/ 4313714 h 4710262"/>
              <a:gd name="connsiteX5" fmla="*/ 448363 w 7760340"/>
              <a:gd name="connsiteY5" fmla="*/ 1732439 h 471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0340" h="4710262">
                <a:moveTo>
                  <a:pt x="448363" y="1732439"/>
                </a:moveTo>
                <a:cubicBezTo>
                  <a:pt x="930963" y="1016476"/>
                  <a:pt x="2486713" y="130651"/>
                  <a:pt x="3629713" y="17939"/>
                </a:cubicBezTo>
                <a:cubicBezTo>
                  <a:pt x="4772713" y="-94774"/>
                  <a:pt x="6749151" y="332264"/>
                  <a:pt x="7306363" y="1056164"/>
                </a:cubicBezTo>
                <a:cubicBezTo>
                  <a:pt x="7863575" y="1780064"/>
                  <a:pt x="8068363" y="3818414"/>
                  <a:pt x="6972988" y="4361339"/>
                </a:cubicBezTo>
                <a:cubicBezTo>
                  <a:pt x="5877613" y="4904264"/>
                  <a:pt x="1827901" y="4755039"/>
                  <a:pt x="734113" y="4313714"/>
                </a:cubicBezTo>
                <a:cubicBezTo>
                  <a:pt x="-359675" y="3872389"/>
                  <a:pt x="-34237" y="2448402"/>
                  <a:pt x="448363" y="1732439"/>
                </a:cubicBezTo>
                <a:close/>
              </a:path>
            </a:pathLst>
          </a:cu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3500000" scaled="1"/>
            <a:tileRect/>
          </a:gradFill>
          <a:ln w="76200">
            <a:solidFill>
              <a:schemeClr val="accent2">
                <a:lumMod val="60000"/>
                <a:lumOff val="40000"/>
                <a:alpha val="18039"/>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Freeform 5"/>
          <p:cNvSpPr/>
          <p:nvPr/>
        </p:nvSpPr>
        <p:spPr>
          <a:xfrm>
            <a:off x="2221758" y="1645268"/>
            <a:ext cx="6628079" cy="4482632"/>
          </a:xfrm>
          <a:custGeom>
            <a:avLst/>
            <a:gdLst>
              <a:gd name="connsiteX0" fmla="*/ 448363 w 7760340"/>
              <a:gd name="connsiteY0" fmla="*/ 1732439 h 4710262"/>
              <a:gd name="connsiteX1" fmla="*/ 3629713 w 7760340"/>
              <a:gd name="connsiteY1" fmla="*/ 17939 h 4710262"/>
              <a:gd name="connsiteX2" fmla="*/ 7306363 w 7760340"/>
              <a:gd name="connsiteY2" fmla="*/ 1056164 h 4710262"/>
              <a:gd name="connsiteX3" fmla="*/ 6972988 w 7760340"/>
              <a:gd name="connsiteY3" fmla="*/ 4361339 h 4710262"/>
              <a:gd name="connsiteX4" fmla="*/ 734113 w 7760340"/>
              <a:gd name="connsiteY4" fmla="*/ 4313714 h 4710262"/>
              <a:gd name="connsiteX5" fmla="*/ 448363 w 7760340"/>
              <a:gd name="connsiteY5" fmla="*/ 1732439 h 471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0340" h="4710262">
                <a:moveTo>
                  <a:pt x="448363" y="1732439"/>
                </a:moveTo>
                <a:cubicBezTo>
                  <a:pt x="930963" y="1016476"/>
                  <a:pt x="2486713" y="130651"/>
                  <a:pt x="3629713" y="17939"/>
                </a:cubicBezTo>
                <a:cubicBezTo>
                  <a:pt x="4772713" y="-94774"/>
                  <a:pt x="6749151" y="332264"/>
                  <a:pt x="7306363" y="1056164"/>
                </a:cubicBezTo>
                <a:cubicBezTo>
                  <a:pt x="7863575" y="1780064"/>
                  <a:pt x="8068363" y="3818414"/>
                  <a:pt x="6972988" y="4361339"/>
                </a:cubicBezTo>
                <a:cubicBezTo>
                  <a:pt x="5877613" y="4904264"/>
                  <a:pt x="1827901" y="4755039"/>
                  <a:pt x="734113" y="4313714"/>
                </a:cubicBezTo>
                <a:cubicBezTo>
                  <a:pt x="-359675" y="3872389"/>
                  <a:pt x="-34237" y="2448402"/>
                  <a:pt x="448363" y="1732439"/>
                </a:cubicBezTo>
                <a:close/>
              </a:path>
            </a:pathLst>
          </a:custGeom>
          <a:noFill/>
          <a:ln w="19050">
            <a:solidFill>
              <a:schemeClr val="accent2">
                <a:alpha val="18039"/>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44502" y="3629277"/>
            <a:ext cx="2588261" cy="1819624"/>
          </a:xfrm>
          <a:prstGeom prst="ellipse">
            <a:avLst/>
          </a:prstGeom>
          <a:solidFill>
            <a:schemeClr val="accent4">
              <a:lumMod val="20000"/>
              <a:lumOff val="80000"/>
            </a:schemeClr>
          </a:solidFill>
          <a:ln w="57150">
            <a:solidFill>
              <a:schemeClr val="bg1">
                <a:lumMod val="50000"/>
              </a:schemeClr>
            </a:solidFill>
            <a:prstDash val="soli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8" name="Group 27"/>
          <p:cNvGrpSpPr/>
          <p:nvPr/>
        </p:nvGrpSpPr>
        <p:grpSpPr>
          <a:xfrm flipV="1">
            <a:off x="2948337" y="4520878"/>
            <a:ext cx="2180588" cy="223126"/>
            <a:chOff x="2750636" y="4439403"/>
            <a:chExt cx="2620427" cy="268132"/>
          </a:xfrm>
        </p:grpSpPr>
        <p:sp>
          <p:nvSpPr>
            <p:cNvPr id="29" name="Freeform 28"/>
            <p:cNvSpPr/>
            <p:nvPr/>
          </p:nvSpPr>
          <p:spPr>
            <a:xfrm>
              <a:off x="2750636" y="4443602"/>
              <a:ext cx="2508151" cy="263933"/>
            </a:xfrm>
            <a:custGeom>
              <a:avLst/>
              <a:gdLst>
                <a:gd name="connsiteX0" fmla="*/ 0 w 2508151"/>
                <a:gd name="connsiteY0" fmla="*/ 175073 h 263933"/>
                <a:gd name="connsiteX1" fmla="*/ 134724 w 2508151"/>
                <a:gd name="connsiteY1" fmla="*/ 219 h 263933"/>
                <a:gd name="connsiteX2" fmla="*/ 266581 w 2508151"/>
                <a:gd name="connsiteY2" fmla="*/ 206604 h 263933"/>
                <a:gd name="connsiteX3" fmla="*/ 384106 w 2508151"/>
                <a:gd name="connsiteY3" fmla="*/ 17418 h 263933"/>
                <a:gd name="connsiteX4" fmla="*/ 507363 w 2508151"/>
                <a:gd name="connsiteY4" fmla="*/ 209471 h 263933"/>
                <a:gd name="connsiteX5" fmla="*/ 613422 w 2508151"/>
                <a:gd name="connsiteY5" fmla="*/ 17418 h 263933"/>
                <a:gd name="connsiteX6" fmla="*/ 748146 w 2508151"/>
                <a:gd name="connsiteY6" fmla="*/ 229536 h 263933"/>
                <a:gd name="connsiteX7" fmla="*/ 816941 w 2508151"/>
                <a:gd name="connsiteY7" fmla="*/ 28884 h 263933"/>
                <a:gd name="connsiteX8" fmla="*/ 963130 w 2508151"/>
                <a:gd name="connsiteY8" fmla="*/ 223803 h 263933"/>
                <a:gd name="connsiteX9" fmla="*/ 1043391 w 2508151"/>
                <a:gd name="connsiteY9" fmla="*/ 23151 h 263933"/>
                <a:gd name="connsiteX10" fmla="*/ 1180981 w 2508151"/>
                <a:gd name="connsiteY10" fmla="*/ 232402 h 263933"/>
                <a:gd name="connsiteX11" fmla="*/ 1287040 w 2508151"/>
                <a:gd name="connsiteY11" fmla="*/ 28884 h 263933"/>
                <a:gd name="connsiteX12" fmla="*/ 1424630 w 2508151"/>
                <a:gd name="connsiteY12" fmla="*/ 226669 h 263933"/>
                <a:gd name="connsiteX13" fmla="*/ 1539288 w 2508151"/>
                <a:gd name="connsiteY13" fmla="*/ 31750 h 263933"/>
                <a:gd name="connsiteX14" fmla="*/ 1665412 w 2508151"/>
                <a:gd name="connsiteY14" fmla="*/ 255334 h 263933"/>
                <a:gd name="connsiteX15" fmla="*/ 1754272 w 2508151"/>
                <a:gd name="connsiteY15" fmla="*/ 43216 h 263933"/>
                <a:gd name="connsiteX16" fmla="*/ 1894729 w 2508151"/>
                <a:gd name="connsiteY16" fmla="*/ 249601 h 263933"/>
                <a:gd name="connsiteX17" fmla="*/ 1995055 w 2508151"/>
                <a:gd name="connsiteY17" fmla="*/ 43216 h 263933"/>
                <a:gd name="connsiteX18" fmla="*/ 2124045 w 2508151"/>
                <a:gd name="connsiteY18" fmla="*/ 263933 h 263933"/>
                <a:gd name="connsiteX19" fmla="*/ 2235837 w 2508151"/>
                <a:gd name="connsiteY19" fmla="*/ 40350 h 263933"/>
                <a:gd name="connsiteX20" fmla="*/ 2379160 w 2508151"/>
                <a:gd name="connsiteY20" fmla="*/ 249601 h 263933"/>
                <a:gd name="connsiteX21" fmla="*/ 2508151 w 2508151"/>
                <a:gd name="connsiteY21" fmla="*/ 60415 h 26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8151" h="263933">
                  <a:moveTo>
                    <a:pt x="0" y="175073"/>
                  </a:moveTo>
                  <a:cubicBezTo>
                    <a:pt x="45147" y="85018"/>
                    <a:pt x="90294" y="-5036"/>
                    <a:pt x="134724" y="219"/>
                  </a:cubicBezTo>
                  <a:cubicBezTo>
                    <a:pt x="179154" y="5474"/>
                    <a:pt x="225017" y="203738"/>
                    <a:pt x="266581" y="206604"/>
                  </a:cubicBezTo>
                  <a:cubicBezTo>
                    <a:pt x="308145" y="209470"/>
                    <a:pt x="343976" y="16940"/>
                    <a:pt x="384106" y="17418"/>
                  </a:cubicBezTo>
                  <a:cubicBezTo>
                    <a:pt x="424236" y="17896"/>
                    <a:pt x="469144" y="209471"/>
                    <a:pt x="507363" y="209471"/>
                  </a:cubicBezTo>
                  <a:cubicBezTo>
                    <a:pt x="545582" y="209471"/>
                    <a:pt x="573292" y="14074"/>
                    <a:pt x="613422" y="17418"/>
                  </a:cubicBezTo>
                  <a:cubicBezTo>
                    <a:pt x="653552" y="20762"/>
                    <a:pt x="714226" y="227625"/>
                    <a:pt x="748146" y="229536"/>
                  </a:cubicBezTo>
                  <a:cubicBezTo>
                    <a:pt x="782066" y="231447"/>
                    <a:pt x="781110" y="29839"/>
                    <a:pt x="816941" y="28884"/>
                  </a:cubicBezTo>
                  <a:cubicBezTo>
                    <a:pt x="852772" y="27928"/>
                    <a:pt x="925388" y="224759"/>
                    <a:pt x="963130" y="223803"/>
                  </a:cubicBezTo>
                  <a:cubicBezTo>
                    <a:pt x="1000872" y="222848"/>
                    <a:pt x="1007083" y="21718"/>
                    <a:pt x="1043391" y="23151"/>
                  </a:cubicBezTo>
                  <a:cubicBezTo>
                    <a:pt x="1079699" y="24584"/>
                    <a:pt x="1140373" y="231447"/>
                    <a:pt x="1180981" y="232402"/>
                  </a:cubicBezTo>
                  <a:cubicBezTo>
                    <a:pt x="1221589" y="233357"/>
                    <a:pt x="1246432" y="29839"/>
                    <a:pt x="1287040" y="28884"/>
                  </a:cubicBezTo>
                  <a:cubicBezTo>
                    <a:pt x="1327648" y="27929"/>
                    <a:pt x="1382589" y="226191"/>
                    <a:pt x="1424630" y="226669"/>
                  </a:cubicBezTo>
                  <a:cubicBezTo>
                    <a:pt x="1466671" y="227147"/>
                    <a:pt x="1499158" y="26972"/>
                    <a:pt x="1539288" y="31750"/>
                  </a:cubicBezTo>
                  <a:cubicBezTo>
                    <a:pt x="1579418" y="36527"/>
                    <a:pt x="1629581" y="253423"/>
                    <a:pt x="1665412" y="255334"/>
                  </a:cubicBezTo>
                  <a:cubicBezTo>
                    <a:pt x="1701243" y="257245"/>
                    <a:pt x="1716053" y="44171"/>
                    <a:pt x="1754272" y="43216"/>
                  </a:cubicBezTo>
                  <a:cubicBezTo>
                    <a:pt x="1792491" y="42261"/>
                    <a:pt x="1854599" y="249601"/>
                    <a:pt x="1894729" y="249601"/>
                  </a:cubicBezTo>
                  <a:cubicBezTo>
                    <a:pt x="1934859" y="249601"/>
                    <a:pt x="1956836" y="40827"/>
                    <a:pt x="1995055" y="43216"/>
                  </a:cubicBezTo>
                  <a:cubicBezTo>
                    <a:pt x="2033274" y="45605"/>
                    <a:pt x="2083915" y="264411"/>
                    <a:pt x="2124045" y="263933"/>
                  </a:cubicBezTo>
                  <a:cubicBezTo>
                    <a:pt x="2164175" y="263455"/>
                    <a:pt x="2193318" y="42739"/>
                    <a:pt x="2235837" y="40350"/>
                  </a:cubicBezTo>
                  <a:cubicBezTo>
                    <a:pt x="2278356" y="37961"/>
                    <a:pt x="2333774" y="246257"/>
                    <a:pt x="2379160" y="249601"/>
                  </a:cubicBezTo>
                  <a:cubicBezTo>
                    <a:pt x="2424546" y="252945"/>
                    <a:pt x="2508151" y="60415"/>
                    <a:pt x="2508151" y="60415"/>
                  </a:cubicBezTo>
                </a:path>
              </a:pathLst>
            </a:cu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2862912" y="4439403"/>
              <a:ext cx="2508151" cy="263933"/>
            </a:xfrm>
            <a:custGeom>
              <a:avLst/>
              <a:gdLst>
                <a:gd name="connsiteX0" fmla="*/ 0 w 2508151"/>
                <a:gd name="connsiteY0" fmla="*/ 175073 h 263933"/>
                <a:gd name="connsiteX1" fmla="*/ 134724 w 2508151"/>
                <a:gd name="connsiteY1" fmla="*/ 219 h 263933"/>
                <a:gd name="connsiteX2" fmla="*/ 266581 w 2508151"/>
                <a:gd name="connsiteY2" fmla="*/ 206604 h 263933"/>
                <a:gd name="connsiteX3" fmla="*/ 384106 w 2508151"/>
                <a:gd name="connsiteY3" fmla="*/ 17418 h 263933"/>
                <a:gd name="connsiteX4" fmla="*/ 507363 w 2508151"/>
                <a:gd name="connsiteY4" fmla="*/ 209471 h 263933"/>
                <a:gd name="connsiteX5" fmla="*/ 613422 w 2508151"/>
                <a:gd name="connsiteY5" fmla="*/ 17418 h 263933"/>
                <a:gd name="connsiteX6" fmla="*/ 748146 w 2508151"/>
                <a:gd name="connsiteY6" fmla="*/ 229536 h 263933"/>
                <a:gd name="connsiteX7" fmla="*/ 816941 w 2508151"/>
                <a:gd name="connsiteY7" fmla="*/ 28884 h 263933"/>
                <a:gd name="connsiteX8" fmla="*/ 963130 w 2508151"/>
                <a:gd name="connsiteY8" fmla="*/ 223803 h 263933"/>
                <a:gd name="connsiteX9" fmla="*/ 1043391 w 2508151"/>
                <a:gd name="connsiteY9" fmla="*/ 23151 h 263933"/>
                <a:gd name="connsiteX10" fmla="*/ 1180981 w 2508151"/>
                <a:gd name="connsiteY10" fmla="*/ 232402 h 263933"/>
                <a:gd name="connsiteX11" fmla="*/ 1287040 w 2508151"/>
                <a:gd name="connsiteY11" fmla="*/ 28884 h 263933"/>
                <a:gd name="connsiteX12" fmla="*/ 1424630 w 2508151"/>
                <a:gd name="connsiteY12" fmla="*/ 226669 h 263933"/>
                <a:gd name="connsiteX13" fmla="*/ 1539288 w 2508151"/>
                <a:gd name="connsiteY13" fmla="*/ 31750 h 263933"/>
                <a:gd name="connsiteX14" fmla="*/ 1665412 w 2508151"/>
                <a:gd name="connsiteY14" fmla="*/ 255334 h 263933"/>
                <a:gd name="connsiteX15" fmla="*/ 1754272 w 2508151"/>
                <a:gd name="connsiteY15" fmla="*/ 43216 h 263933"/>
                <a:gd name="connsiteX16" fmla="*/ 1894729 w 2508151"/>
                <a:gd name="connsiteY16" fmla="*/ 249601 h 263933"/>
                <a:gd name="connsiteX17" fmla="*/ 1995055 w 2508151"/>
                <a:gd name="connsiteY17" fmla="*/ 43216 h 263933"/>
                <a:gd name="connsiteX18" fmla="*/ 2124045 w 2508151"/>
                <a:gd name="connsiteY18" fmla="*/ 263933 h 263933"/>
                <a:gd name="connsiteX19" fmla="*/ 2235837 w 2508151"/>
                <a:gd name="connsiteY19" fmla="*/ 40350 h 263933"/>
                <a:gd name="connsiteX20" fmla="*/ 2379160 w 2508151"/>
                <a:gd name="connsiteY20" fmla="*/ 249601 h 263933"/>
                <a:gd name="connsiteX21" fmla="*/ 2508151 w 2508151"/>
                <a:gd name="connsiteY21" fmla="*/ 60415 h 26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8151" h="263933">
                  <a:moveTo>
                    <a:pt x="0" y="175073"/>
                  </a:moveTo>
                  <a:cubicBezTo>
                    <a:pt x="45147" y="85018"/>
                    <a:pt x="90294" y="-5036"/>
                    <a:pt x="134724" y="219"/>
                  </a:cubicBezTo>
                  <a:cubicBezTo>
                    <a:pt x="179154" y="5474"/>
                    <a:pt x="225017" y="203738"/>
                    <a:pt x="266581" y="206604"/>
                  </a:cubicBezTo>
                  <a:cubicBezTo>
                    <a:pt x="308145" y="209470"/>
                    <a:pt x="343976" y="16940"/>
                    <a:pt x="384106" y="17418"/>
                  </a:cubicBezTo>
                  <a:cubicBezTo>
                    <a:pt x="424236" y="17896"/>
                    <a:pt x="469144" y="209471"/>
                    <a:pt x="507363" y="209471"/>
                  </a:cubicBezTo>
                  <a:cubicBezTo>
                    <a:pt x="545582" y="209471"/>
                    <a:pt x="573292" y="14074"/>
                    <a:pt x="613422" y="17418"/>
                  </a:cubicBezTo>
                  <a:cubicBezTo>
                    <a:pt x="653552" y="20762"/>
                    <a:pt x="714226" y="227625"/>
                    <a:pt x="748146" y="229536"/>
                  </a:cubicBezTo>
                  <a:cubicBezTo>
                    <a:pt x="782066" y="231447"/>
                    <a:pt x="781110" y="29839"/>
                    <a:pt x="816941" y="28884"/>
                  </a:cubicBezTo>
                  <a:cubicBezTo>
                    <a:pt x="852772" y="27928"/>
                    <a:pt x="925388" y="224759"/>
                    <a:pt x="963130" y="223803"/>
                  </a:cubicBezTo>
                  <a:cubicBezTo>
                    <a:pt x="1000872" y="222848"/>
                    <a:pt x="1007083" y="21718"/>
                    <a:pt x="1043391" y="23151"/>
                  </a:cubicBezTo>
                  <a:cubicBezTo>
                    <a:pt x="1079699" y="24584"/>
                    <a:pt x="1140373" y="231447"/>
                    <a:pt x="1180981" y="232402"/>
                  </a:cubicBezTo>
                  <a:cubicBezTo>
                    <a:pt x="1221589" y="233357"/>
                    <a:pt x="1246432" y="29839"/>
                    <a:pt x="1287040" y="28884"/>
                  </a:cubicBezTo>
                  <a:cubicBezTo>
                    <a:pt x="1327648" y="27929"/>
                    <a:pt x="1382589" y="226191"/>
                    <a:pt x="1424630" y="226669"/>
                  </a:cubicBezTo>
                  <a:cubicBezTo>
                    <a:pt x="1466671" y="227147"/>
                    <a:pt x="1499158" y="26972"/>
                    <a:pt x="1539288" y="31750"/>
                  </a:cubicBezTo>
                  <a:cubicBezTo>
                    <a:pt x="1579418" y="36527"/>
                    <a:pt x="1629581" y="253423"/>
                    <a:pt x="1665412" y="255334"/>
                  </a:cubicBezTo>
                  <a:cubicBezTo>
                    <a:pt x="1701243" y="257245"/>
                    <a:pt x="1716053" y="44171"/>
                    <a:pt x="1754272" y="43216"/>
                  </a:cubicBezTo>
                  <a:cubicBezTo>
                    <a:pt x="1792491" y="42261"/>
                    <a:pt x="1854599" y="249601"/>
                    <a:pt x="1894729" y="249601"/>
                  </a:cubicBezTo>
                  <a:cubicBezTo>
                    <a:pt x="1934859" y="249601"/>
                    <a:pt x="1956836" y="40827"/>
                    <a:pt x="1995055" y="43216"/>
                  </a:cubicBezTo>
                  <a:cubicBezTo>
                    <a:pt x="2033274" y="45605"/>
                    <a:pt x="2083915" y="264411"/>
                    <a:pt x="2124045" y="263933"/>
                  </a:cubicBezTo>
                  <a:cubicBezTo>
                    <a:pt x="2164175" y="263455"/>
                    <a:pt x="2193318" y="42739"/>
                    <a:pt x="2235837" y="40350"/>
                  </a:cubicBezTo>
                  <a:cubicBezTo>
                    <a:pt x="2278356" y="37961"/>
                    <a:pt x="2333774" y="246257"/>
                    <a:pt x="2379160" y="249601"/>
                  </a:cubicBezTo>
                  <a:cubicBezTo>
                    <a:pt x="2424546" y="252945"/>
                    <a:pt x="2508151" y="60415"/>
                    <a:pt x="2508151" y="60415"/>
                  </a:cubicBezTo>
                </a:path>
              </a:pathLst>
            </a:cu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Right Arrow 36"/>
          <p:cNvSpPr/>
          <p:nvPr/>
        </p:nvSpPr>
        <p:spPr>
          <a:xfrm>
            <a:off x="3579031" y="4247676"/>
            <a:ext cx="825770" cy="276697"/>
          </a:xfrm>
          <a:prstGeom prst="rightArrow">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gene</a:t>
            </a:r>
          </a:p>
        </p:txBody>
      </p:sp>
      <p:sp>
        <p:nvSpPr>
          <p:cNvPr id="47" name="Freeform 46"/>
          <p:cNvSpPr/>
          <p:nvPr/>
        </p:nvSpPr>
        <p:spPr>
          <a:xfrm>
            <a:off x="3452300" y="3797592"/>
            <a:ext cx="689031" cy="427290"/>
          </a:xfrm>
          <a:custGeom>
            <a:avLst/>
            <a:gdLst>
              <a:gd name="connsiteX0" fmla="*/ 689031 w 689031"/>
              <a:gd name="connsiteY0" fmla="*/ 427290 h 427290"/>
              <a:gd name="connsiteX1" fmla="*/ 475386 w 689031"/>
              <a:gd name="connsiteY1" fmla="*/ 423017 h 427290"/>
              <a:gd name="connsiteX2" fmla="*/ 300197 w 689031"/>
              <a:gd name="connsiteY2" fmla="*/ 405925 h 427290"/>
              <a:gd name="connsiteX3" fmla="*/ 73733 w 689031"/>
              <a:gd name="connsiteY3" fmla="*/ 290557 h 427290"/>
              <a:gd name="connsiteX4" fmla="*/ 1094 w 689031"/>
              <a:gd name="connsiteY4" fmla="*/ 141006 h 427290"/>
              <a:gd name="connsiteX5" fmla="*/ 39550 w 689031"/>
              <a:gd name="connsiteY5" fmla="*/ 29910 h 427290"/>
              <a:gd name="connsiteX6" fmla="*/ 163464 w 689031"/>
              <a:gd name="connsiteY6" fmla="*/ 0 h 42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031" h="427290">
                <a:moveTo>
                  <a:pt x="689031" y="427290"/>
                </a:moveTo>
                <a:cubicBezTo>
                  <a:pt x="614611" y="426934"/>
                  <a:pt x="540192" y="426578"/>
                  <a:pt x="475386" y="423017"/>
                </a:cubicBezTo>
                <a:cubicBezTo>
                  <a:pt x="410580" y="419456"/>
                  <a:pt x="367139" y="428002"/>
                  <a:pt x="300197" y="405925"/>
                </a:cubicBezTo>
                <a:cubicBezTo>
                  <a:pt x="233255" y="383848"/>
                  <a:pt x="123583" y="334710"/>
                  <a:pt x="73733" y="290557"/>
                </a:cubicBezTo>
                <a:cubicBezTo>
                  <a:pt x="23882" y="246404"/>
                  <a:pt x="6791" y="184447"/>
                  <a:pt x="1094" y="141006"/>
                </a:cubicBezTo>
                <a:cubicBezTo>
                  <a:pt x="-4603" y="97565"/>
                  <a:pt x="12488" y="53411"/>
                  <a:pt x="39550" y="29910"/>
                </a:cubicBezTo>
                <a:cubicBezTo>
                  <a:pt x="66612" y="6409"/>
                  <a:pt x="135690" y="22076"/>
                  <a:pt x="163464"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141331" y="4087896"/>
            <a:ext cx="444249" cy="177971"/>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600" dirty="0">
                <a:solidFill>
                  <a:schemeClr val="bg1"/>
                </a:solidFill>
              </a:rPr>
              <a:t>pol</a:t>
            </a:r>
          </a:p>
        </p:txBody>
      </p:sp>
      <p:pic>
        <p:nvPicPr>
          <p:cNvPr id="1026" name="Picture 2" descr="http://rna.ucsc.edu/rnacenter/images/figs/70s_30s_cymk_nolabel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5220" y="3290725"/>
            <a:ext cx="715966" cy="58048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564723" y="4740510"/>
            <a:ext cx="1828800" cy="369332"/>
          </a:xfrm>
          <a:prstGeom prst="rect">
            <a:avLst/>
          </a:prstGeom>
          <a:noFill/>
        </p:spPr>
        <p:txBody>
          <a:bodyPr wrap="square" rtlCol="0">
            <a:spAutoFit/>
          </a:bodyPr>
          <a:lstStyle/>
          <a:p>
            <a:r>
              <a:rPr lang="en-US" dirty="0"/>
              <a:t>DNA</a:t>
            </a:r>
          </a:p>
        </p:txBody>
      </p:sp>
      <p:sp>
        <p:nvSpPr>
          <p:cNvPr id="53" name="TextBox 52"/>
          <p:cNvSpPr txBox="1"/>
          <p:nvPr/>
        </p:nvSpPr>
        <p:spPr>
          <a:xfrm>
            <a:off x="3449055" y="3743956"/>
            <a:ext cx="1828800" cy="369332"/>
          </a:xfrm>
          <a:prstGeom prst="rect">
            <a:avLst/>
          </a:prstGeom>
          <a:noFill/>
        </p:spPr>
        <p:txBody>
          <a:bodyPr wrap="square" rtlCol="0">
            <a:spAutoFit/>
          </a:bodyPr>
          <a:lstStyle/>
          <a:p>
            <a:r>
              <a:rPr lang="en-US" i="1" dirty="0"/>
              <a:t>Transcription</a:t>
            </a:r>
          </a:p>
        </p:txBody>
      </p:sp>
      <p:sp>
        <p:nvSpPr>
          <p:cNvPr id="56" name="TextBox 55"/>
          <p:cNvSpPr txBox="1"/>
          <p:nvPr/>
        </p:nvSpPr>
        <p:spPr>
          <a:xfrm>
            <a:off x="5773041" y="3944611"/>
            <a:ext cx="1828800" cy="369332"/>
          </a:xfrm>
          <a:prstGeom prst="rect">
            <a:avLst/>
          </a:prstGeom>
          <a:noFill/>
        </p:spPr>
        <p:txBody>
          <a:bodyPr wrap="square" rtlCol="0">
            <a:spAutoFit/>
          </a:bodyPr>
          <a:lstStyle/>
          <a:p>
            <a:r>
              <a:rPr lang="en-US" dirty="0"/>
              <a:t>Ribosome</a:t>
            </a:r>
          </a:p>
        </p:txBody>
      </p:sp>
      <p:sp>
        <p:nvSpPr>
          <p:cNvPr id="58" name="TextBox 57"/>
          <p:cNvSpPr txBox="1"/>
          <p:nvPr/>
        </p:nvSpPr>
        <p:spPr>
          <a:xfrm>
            <a:off x="5753549" y="4193763"/>
            <a:ext cx="1828800" cy="369332"/>
          </a:xfrm>
          <a:prstGeom prst="rect">
            <a:avLst/>
          </a:prstGeom>
          <a:noFill/>
        </p:spPr>
        <p:txBody>
          <a:bodyPr wrap="square" rtlCol="0">
            <a:spAutoFit/>
          </a:bodyPr>
          <a:lstStyle/>
          <a:p>
            <a:r>
              <a:rPr lang="en-US" i="1" dirty="0"/>
              <a:t>Translation</a:t>
            </a:r>
          </a:p>
        </p:txBody>
      </p:sp>
      <p:cxnSp>
        <p:nvCxnSpPr>
          <p:cNvPr id="55" name="Straight Arrow Connector 54"/>
          <p:cNvCxnSpPr/>
          <p:nvPr/>
        </p:nvCxnSpPr>
        <p:spPr>
          <a:xfrm>
            <a:off x="4893910" y="3637766"/>
            <a:ext cx="906355" cy="12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915992" y="3643089"/>
            <a:ext cx="1828800" cy="369332"/>
          </a:xfrm>
          <a:prstGeom prst="rect">
            <a:avLst/>
          </a:prstGeom>
          <a:noFill/>
        </p:spPr>
        <p:txBody>
          <a:bodyPr wrap="square" rtlCol="0">
            <a:spAutoFit/>
          </a:bodyPr>
          <a:lstStyle/>
          <a:p>
            <a:r>
              <a:rPr lang="en-US" dirty="0"/>
              <a:t>mRNA</a:t>
            </a:r>
          </a:p>
        </p:txBody>
      </p:sp>
      <p:sp>
        <p:nvSpPr>
          <p:cNvPr id="59" name="Freeform 58"/>
          <p:cNvSpPr/>
          <p:nvPr/>
        </p:nvSpPr>
        <p:spPr>
          <a:xfrm>
            <a:off x="6123138" y="2850644"/>
            <a:ext cx="446351" cy="412255"/>
          </a:xfrm>
          <a:custGeom>
            <a:avLst/>
            <a:gdLst>
              <a:gd name="connsiteX0" fmla="*/ 117787 w 446351"/>
              <a:gd name="connsiteY0" fmla="*/ 412255 h 412255"/>
              <a:gd name="connsiteX1" fmla="*/ 139485 w 446351"/>
              <a:gd name="connsiteY1" fmla="*/ 344063 h 412255"/>
              <a:gd name="connsiteX2" fmla="*/ 161183 w 446351"/>
              <a:gd name="connsiteY2" fmla="*/ 325465 h 412255"/>
              <a:gd name="connsiteX3" fmla="*/ 198378 w 446351"/>
              <a:gd name="connsiteY3" fmla="*/ 319265 h 412255"/>
              <a:gd name="connsiteX4" fmla="*/ 241774 w 446351"/>
              <a:gd name="connsiteY4" fmla="*/ 313066 h 412255"/>
              <a:gd name="connsiteX5" fmla="*/ 275870 w 446351"/>
              <a:gd name="connsiteY5" fmla="*/ 282069 h 412255"/>
              <a:gd name="connsiteX6" fmla="*/ 282069 w 446351"/>
              <a:gd name="connsiteY6" fmla="*/ 272770 h 412255"/>
              <a:gd name="connsiteX7" fmla="*/ 288269 w 446351"/>
              <a:gd name="connsiteY7" fmla="*/ 244873 h 412255"/>
              <a:gd name="connsiteX8" fmla="*/ 285169 w 446351"/>
              <a:gd name="connsiteY8" fmla="*/ 235574 h 412255"/>
              <a:gd name="connsiteX9" fmla="*/ 269671 w 446351"/>
              <a:gd name="connsiteY9" fmla="*/ 195279 h 412255"/>
              <a:gd name="connsiteX10" fmla="*/ 251073 w 446351"/>
              <a:gd name="connsiteY10" fmla="*/ 182880 h 412255"/>
              <a:gd name="connsiteX11" fmla="*/ 241774 w 446351"/>
              <a:gd name="connsiteY11" fmla="*/ 176681 h 412255"/>
              <a:gd name="connsiteX12" fmla="*/ 195279 w 446351"/>
              <a:gd name="connsiteY12" fmla="*/ 164282 h 412255"/>
              <a:gd name="connsiteX13" fmla="*/ 185980 w 446351"/>
              <a:gd name="connsiteY13" fmla="*/ 167382 h 412255"/>
              <a:gd name="connsiteX14" fmla="*/ 161183 w 446351"/>
              <a:gd name="connsiteY14" fmla="*/ 173581 h 412255"/>
              <a:gd name="connsiteX15" fmla="*/ 133286 w 446351"/>
              <a:gd name="connsiteY15" fmla="*/ 198378 h 412255"/>
              <a:gd name="connsiteX16" fmla="*/ 123987 w 446351"/>
              <a:gd name="connsiteY16" fmla="*/ 213877 h 412255"/>
              <a:gd name="connsiteX17" fmla="*/ 127086 w 446351"/>
              <a:gd name="connsiteY17" fmla="*/ 235574 h 412255"/>
              <a:gd name="connsiteX18" fmla="*/ 148784 w 446351"/>
              <a:gd name="connsiteY18" fmla="*/ 254172 h 412255"/>
              <a:gd name="connsiteX19" fmla="*/ 185980 w 446351"/>
              <a:gd name="connsiteY19" fmla="*/ 251073 h 412255"/>
              <a:gd name="connsiteX20" fmla="*/ 213877 w 446351"/>
              <a:gd name="connsiteY20" fmla="*/ 238674 h 412255"/>
              <a:gd name="connsiteX21" fmla="*/ 232475 w 446351"/>
              <a:gd name="connsiteY21" fmla="*/ 220076 h 412255"/>
              <a:gd name="connsiteX22" fmla="*/ 238674 w 446351"/>
              <a:gd name="connsiteY22" fmla="*/ 210777 h 412255"/>
              <a:gd name="connsiteX23" fmla="*/ 235574 w 446351"/>
              <a:gd name="connsiteY23" fmla="*/ 170481 h 412255"/>
              <a:gd name="connsiteX24" fmla="*/ 232475 w 446351"/>
              <a:gd name="connsiteY24" fmla="*/ 158083 h 412255"/>
              <a:gd name="connsiteX25" fmla="*/ 201478 w 446351"/>
              <a:gd name="connsiteY25" fmla="*/ 120887 h 412255"/>
              <a:gd name="connsiteX26" fmla="*/ 189080 w 446351"/>
              <a:gd name="connsiteY26" fmla="*/ 117787 h 412255"/>
              <a:gd name="connsiteX27" fmla="*/ 154983 w 446351"/>
              <a:gd name="connsiteY27" fmla="*/ 105389 h 412255"/>
              <a:gd name="connsiteX28" fmla="*/ 142585 w 446351"/>
              <a:gd name="connsiteY28" fmla="*/ 102289 h 412255"/>
              <a:gd name="connsiteX29" fmla="*/ 130186 w 446351"/>
              <a:gd name="connsiteY29" fmla="*/ 99189 h 412255"/>
              <a:gd name="connsiteX30" fmla="*/ 92990 w 446351"/>
              <a:gd name="connsiteY30" fmla="*/ 105389 h 412255"/>
              <a:gd name="connsiteX31" fmla="*/ 74392 w 446351"/>
              <a:gd name="connsiteY31" fmla="*/ 117787 h 412255"/>
              <a:gd name="connsiteX32" fmla="*/ 58894 w 446351"/>
              <a:gd name="connsiteY32" fmla="*/ 170481 h 412255"/>
              <a:gd name="connsiteX33" fmla="*/ 71292 w 446351"/>
              <a:gd name="connsiteY33" fmla="*/ 179780 h 412255"/>
              <a:gd name="connsiteX34" fmla="*/ 83691 w 446351"/>
              <a:gd name="connsiteY34" fmla="*/ 182880 h 412255"/>
              <a:gd name="connsiteX35" fmla="*/ 114688 w 446351"/>
              <a:gd name="connsiteY35" fmla="*/ 170481 h 412255"/>
              <a:gd name="connsiteX36" fmla="*/ 117787 w 446351"/>
              <a:gd name="connsiteY36" fmla="*/ 133286 h 412255"/>
              <a:gd name="connsiteX37" fmla="*/ 105389 w 446351"/>
              <a:gd name="connsiteY37" fmla="*/ 127086 h 412255"/>
              <a:gd name="connsiteX38" fmla="*/ 86791 w 446351"/>
              <a:gd name="connsiteY38" fmla="*/ 120887 h 412255"/>
              <a:gd name="connsiteX39" fmla="*/ 55794 w 446351"/>
              <a:gd name="connsiteY39" fmla="*/ 127086 h 412255"/>
              <a:gd name="connsiteX40" fmla="*/ 46495 w 446351"/>
              <a:gd name="connsiteY40" fmla="*/ 130186 h 412255"/>
              <a:gd name="connsiteX41" fmla="*/ 37196 w 446351"/>
              <a:gd name="connsiteY41" fmla="*/ 136385 h 412255"/>
              <a:gd name="connsiteX42" fmla="*/ 12399 w 446351"/>
              <a:gd name="connsiteY42" fmla="*/ 164282 h 412255"/>
              <a:gd name="connsiteX43" fmla="*/ 3100 w 446351"/>
              <a:gd name="connsiteY43" fmla="*/ 182880 h 412255"/>
              <a:gd name="connsiteX44" fmla="*/ 0 w 446351"/>
              <a:gd name="connsiteY44" fmla="*/ 195279 h 412255"/>
              <a:gd name="connsiteX45" fmla="*/ 9299 w 446351"/>
              <a:gd name="connsiteY45" fmla="*/ 235574 h 412255"/>
              <a:gd name="connsiteX46" fmla="*/ 24797 w 446351"/>
              <a:gd name="connsiteY46" fmla="*/ 254172 h 412255"/>
              <a:gd name="connsiteX47" fmla="*/ 61993 w 446351"/>
              <a:gd name="connsiteY47" fmla="*/ 275870 h 412255"/>
              <a:gd name="connsiteX48" fmla="*/ 92990 w 446351"/>
              <a:gd name="connsiteY48" fmla="*/ 288269 h 412255"/>
              <a:gd name="connsiteX49" fmla="*/ 158083 w 446351"/>
              <a:gd name="connsiteY49" fmla="*/ 291368 h 412255"/>
              <a:gd name="connsiteX50" fmla="*/ 176681 w 446351"/>
              <a:gd name="connsiteY50" fmla="*/ 275870 h 412255"/>
              <a:gd name="connsiteX51" fmla="*/ 173581 w 446351"/>
              <a:gd name="connsiteY51" fmla="*/ 257272 h 412255"/>
              <a:gd name="connsiteX52" fmla="*/ 151884 w 446351"/>
              <a:gd name="connsiteY52" fmla="*/ 238674 h 412255"/>
              <a:gd name="connsiteX53" fmla="*/ 117787 w 446351"/>
              <a:gd name="connsiteY53" fmla="*/ 251073 h 412255"/>
              <a:gd name="connsiteX54" fmla="*/ 114688 w 446351"/>
              <a:gd name="connsiteY54" fmla="*/ 263471 h 412255"/>
              <a:gd name="connsiteX55" fmla="*/ 117787 w 446351"/>
              <a:gd name="connsiteY55" fmla="*/ 278970 h 412255"/>
              <a:gd name="connsiteX56" fmla="*/ 145684 w 446351"/>
              <a:gd name="connsiteY56" fmla="*/ 300667 h 412255"/>
              <a:gd name="connsiteX57" fmla="*/ 161183 w 446351"/>
              <a:gd name="connsiteY57" fmla="*/ 303767 h 412255"/>
              <a:gd name="connsiteX58" fmla="*/ 173581 w 446351"/>
              <a:gd name="connsiteY58" fmla="*/ 306867 h 412255"/>
              <a:gd name="connsiteX59" fmla="*/ 216976 w 446351"/>
              <a:gd name="connsiteY59" fmla="*/ 297568 h 412255"/>
              <a:gd name="connsiteX60" fmla="*/ 229375 w 446351"/>
              <a:gd name="connsiteY60" fmla="*/ 294468 h 412255"/>
              <a:gd name="connsiteX61" fmla="*/ 275870 w 446351"/>
              <a:gd name="connsiteY61" fmla="*/ 251073 h 412255"/>
              <a:gd name="connsiteX62" fmla="*/ 285169 w 446351"/>
              <a:gd name="connsiteY62" fmla="*/ 238674 h 412255"/>
              <a:gd name="connsiteX63" fmla="*/ 291368 w 446351"/>
              <a:gd name="connsiteY63" fmla="*/ 223176 h 412255"/>
              <a:gd name="connsiteX64" fmla="*/ 300667 w 446351"/>
              <a:gd name="connsiteY64" fmla="*/ 204578 h 412255"/>
              <a:gd name="connsiteX65" fmla="*/ 306867 w 446351"/>
              <a:gd name="connsiteY65" fmla="*/ 170481 h 412255"/>
              <a:gd name="connsiteX66" fmla="*/ 303767 w 446351"/>
              <a:gd name="connsiteY66" fmla="*/ 139485 h 412255"/>
              <a:gd name="connsiteX67" fmla="*/ 300667 w 446351"/>
              <a:gd name="connsiteY67" fmla="*/ 123987 h 412255"/>
              <a:gd name="connsiteX68" fmla="*/ 294468 w 446351"/>
              <a:gd name="connsiteY68" fmla="*/ 102289 h 412255"/>
              <a:gd name="connsiteX69" fmla="*/ 288269 w 446351"/>
              <a:gd name="connsiteY69" fmla="*/ 92990 h 412255"/>
              <a:gd name="connsiteX70" fmla="*/ 278970 w 446351"/>
              <a:gd name="connsiteY70" fmla="*/ 83691 h 412255"/>
              <a:gd name="connsiteX71" fmla="*/ 266571 w 446351"/>
              <a:gd name="connsiteY71" fmla="*/ 80591 h 412255"/>
              <a:gd name="connsiteX72" fmla="*/ 257272 w 446351"/>
              <a:gd name="connsiteY72" fmla="*/ 83691 h 412255"/>
              <a:gd name="connsiteX73" fmla="*/ 257272 w 446351"/>
              <a:gd name="connsiteY73" fmla="*/ 108488 h 412255"/>
              <a:gd name="connsiteX74" fmla="*/ 282069 w 446351"/>
              <a:gd name="connsiteY74" fmla="*/ 120887 h 412255"/>
              <a:gd name="connsiteX75" fmla="*/ 291368 w 446351"/>
              <a:gd name="connsiteY75" fmla="*/ 123987 h 412255"/>
              <a:gd name="connsiteX76" fmla="*/ 337863 w 446351"/>
              <a:gd name="connsiteY76" fmla="*/ 114688 h 412255"/>
              <a:gd name="connsiteX77" fmla="*/ 347162 w 446351"/>
              <a:gd name="connsiteY77" fmla="*/ 105389 h 412255"/>
              <a:gd name="connsiteX78" fmla="*/ 344063 w 446351"/>
              <a:gd name="connsiteY78" fmla="*/ 65093 h 412255"/>
              <a:gd name="connsiteX79" fmla="*/ 337863 w 446351"/>
              <a:gd name="connsiteY79" fmla="*/ 52694 h 412255"/>
              <a:gd name="connsiteX80" fmla="*/ 316166 w 446351"/>
              <a:gd name="connsiteY80" fmla="*/ 34096 h 412255"/>
              <a:gd name="connsiteX81" fmla="*/ 272770 w 446351"/>
              <a:gd name="connsiteY81" fmla="*/ 12399 h 412255"/>
              <a:gd name="connsiteX82" fmla="*/ 232475 w 446351"/>
              <a:gd name="connsiteY82" fmla="*/ 6199 h 412255"/>
              <a:gd name="connsiteX83" fmla="*/ 161183 w 446351"/>
              <a:gd name="connsiteY83" fmla="*/ 15498 h 412255"/>
              <a:gd name="connsiteX84" fmla="*/ 123987 w 446351"/>
              <a:gd name="connsiteY84" fmla="*/ 27897 h 412255"/>
              <a:gd name="connsiteX85" fmla="*/ 96090 w 446351"/>
              <a:gd name="connsiteY85" fmla="*/ 43395 h 412255"/>
              <a:gd name="connsiteX86" fmla="*/ 68193 w 446351"/>
              <a:gd name="connsiteY86" fmla="*/ 68193 h 412255"/>
              <a:gd name="connsiteX87" fmla="*/ 65093 w 446351"/>
              <a:gd name="connsiteY87" fmla="*/ 77492 h 412255"/>
              <a:gd name="connsiteX88" fmla="*/ 71292 w 446351"/>
              <a:gd name="connsiteY88" fmla="*/ 86791 h 412255"/>
              <a:gd name="connsiteX89" fmla="*/ 99189 w 446351"/>
              <a:gd name="connsiteY89" fmla="*/ 96090 h 412255"/>
              <a:gd name="connsiteX90" fmla="*/ 148784 w 446351"/>
              <a:gd name="connsiteY90" fmla="*/ 80591 h 412255"/>
              <a:gd name="connsiteX91" fmla="*/ 161183 w 446351"/>
              <a:gd name="connsiteY91" fmla="*/ 65093 h 412255"/>
              <a:gd name="connsiteX92" fmla="*/ 164282 w 446351"/>
              <a:gd name="connsiteY92" fmla="*/ 49595 h 412255"/>
              <a:gd name="connsiteX93" fmla="*/ 145684 w 446351"/>
              <a:gd name="connsiteY93" fmla="*/ 6199 h 412255"/>
              <a:gd name="connsiteX94" fmla="*/ 130186 w 446351"/>
              <a:gd name="connsiteY94" fmla="*/ 0 h 412255"/>
              <a:gd name="connsiteX95" fmla="*/ 92990 w 446351"/>
              <a:gd name="connsiteY95" fmla="*/ 9299 h 412255"/>
              <a:gd name="connsiteX96" fmla="*/ 83691 w 446351"/>
              <a:gd name="connsiteY96" fmla="*/ 18598 h 412255"/>
              <a:gd name="connsiteX97" fmla="*/ 77492 w 446351"/>
              <a:gd name="connsiteY97" fmla="*/ 30997 h 412255"/>
              <a:gd name="connsiteX98" fmla="*/ 71292 w 446351"/>
              <a:gd name="connsiteY98" fmla="*/ 40296 h 412255"/>
              <a:gd name="connsiteX99" fmla="*/ 61993 w 446351"/>
              <a:gd name="connsiteY99" fmla="*/ 65093 h 412255"/>
              <a:gd name="connsiteX100" fmla="*/ 68193 w 446351"/>
              <a:gd name="connsiteY100" fmla="*/ 102289 h 412255"/>
              <a:gd name="connsiteX101" fmla="*/ 86791 w 446351"/>
              <a:gd name="connsiteY101" fmla="*/ 123987 h 412255"/>
              <a:gd name="connsiteX102" fmla="*/ 102289 w 446351"/>
              <a:gd name="connsiteY102" fmla="*/ 133286 h 412255"/>
              <a:gd name="connsiteX103" fmla="*/ 114688 w 446351"/>
              <a:gd name="connsiteY103" fmla="*/ 139485 h 412255"/>
              <a:gd name="connsiteX104" fmla="*/ 127086 w 446351"/>
              <a:gd name="connsiteY104" fmla="*/ 142585 h 412255"/>
              <a:gd name="connsiteX105" fmla="*/ 176681 w 446351"/>
              <a:gd name="connsiteY105" fmla="*/ 148784 h 412255"/>
              <a:gd name="connsiteX106" fmla="*/ 210777 w 446351"/>
              <a:gd name="connsiteY106" fmla="*/ 145684 h 412255"/>
              <a:gd name="connsiteX107" fmla="*/ 223176 w 446351"/>
              <a:gd name="connsiteY107" fmla="*/ 142585 h 412255"/>
              <a:gd name="connsiteX108" fmla="*/ 238674 w 446351"/>
              <a:gd name="connsiteY108" fmla="*/ 139485 h 412255"/>
              <a:gd name="connsiteX109" fmla="*/ 251073 w 446351"/>
              <a:gd name="connsiteY109" fmla="*/ 136385 h 412255"/>
              <a:gd name="connsiteX110" fmla="*/ 291368 w 446351"/>
              <a:gd name="connsiteY110" fmla="*/ 130186 h 412255"/>
              <a:gd name="connsiteX111" fmla="*/ 309966 w 446351"/>
              <a:gd name="connsiteY111" fmla="*/ 133286 h 412255"/>
              <a:gd name="connsiteX112" fmla="*/ 319265 w 446351"/>
              <a:gd name="connsiteY112" fmla="*/ 151884 h 412255"/>
              <a:gd name="connsiteX113" fmla="*/ 325465 w 446351"/>
              <a:gd name="connsiteY113" fmla="*/ 164282 h 412255"/>
              <a:gd name="connsiteX114" fmla="*/ 328564 w 446351"/>
              <a:gd name="connsiteY114" fmla="*/ 179780 h 412255"/>
              <a:gd name="connsiteX115" fmla="*/ 340963 w 446351"/>
              <a:gd name="connsiteY115" fmla="*/ 201478 h 412255"/>
              <a:gd name="connsiteX116" fmla="*/ 344063 w 446351"/>
              <a:gd name="connsiteY116" fmla="*/ 210777 h 412255"/>
              <a:gd name="connsiteX117" fmla="*/ 362661 w 446351"/>
              <a:gd name="connsiteY117" fmla="*/ 223176 h 412255"/>
              <a:gd name="connsiteX118" fmla="*/ 381258 w 446351"/>
              <a:gd name="connsiteY118" fmla="*/ 220076 h 412255"/>
              <a:gd name="connsiteX119" fmla="*/ 406056 w 446351"/>
              <a:gd name="connsiteY119" fmla="*/ 213877 h 412255"/>
              <a:gd name="connsiteX120" fmla="*/ 427753 w 446351"/>
              <a:gd name="connsiteY120" fmla="*/ 207677 h 412255"/>
              <a:gd name="connsiteX121" fmla="*/ 446351 w 446351"/>
              <a:gd name="connsiteY121" fmla="*/ 213877 h 41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46351" h="412255">
                <a:moveTo>
                  <a:pt x="117787" y="412255"/>
                </a:moveTo>
                <a:cubicBezTo>
                  <a:pt x="125020" y="389524"/>
                  <a:pt x="131405" y="366507"/>
                  <a:pt x="139485" y="344063"/>
                </a:cubicBezTo>
                <a:cubicBezTo>
                  <a:pt x="143031" y="334213"/>
                  <a:pt x="152185" y="329464"/>
                  <a:pt x="161183" y="325465"/>
                </a:cubicBezTo>
                <a:cubicBezTo>
                  <a:pt x="169339" y="321840"/>
                  <a:pt x="193451" y="319969"/>
                  <a:pt x="198378" y="319265"/>
                </a:cubicBezTo>
                <a:cubicBezTo>
                  <a:pt x="260936" y="310329"/>
                  <a:pt x="163364" y="322868"/>
                  <a:pt x="241774" y="313066"/>
                </a:cubicBezTo>
                <a:cubicBezTo>
                  <a:pt x="267524" y="293753"/>
                  <a:pt x="261962" y="301541"/>
                  <a:pt x="275870" y="282069"/>
                </a:cubicBezTo>
                <a:cubicBezTo>
                  <a:pt x="278035" y="279038"/>
                  <a:pt x="280403" y="276102"/>
                  <a:pt x="282069" y="272770"/>
                </a:cubicBezTo>
                <a:cubicBezTo>
                  <a:pt x="285885" y="265138"/>
                  <a:pt x="287078" y="252019"/>
                  <a:pt x="288269" y="244873"/>
                </a:cubicBezTo>
                <a:cubicBezTo>
                  <a:pt x="287236" y="241773"/>
                  <a:pt x="286029" y="238726"/>
                  <a:pt x="285169" y="235574"/>
                </a:cubicBezTo>
                <a:cubicBezTo>
                  <a:pt x="281388" y="221711"/>
                  <a:pt x="280611" y="206219"/>
                  <a:pt x="269671" y="195279"/>
                </a:cubicBezTo>
                <a:cubicBezTo>
                  <a:pt x="264403" y="190011"/>
                  <a:pt x="257272" y="187013"/>
                  <a:pt x="251073" y="182880"/>
                </a:cubicBezTo>
                <a:cubicBezTo>
                  <a:pt x="247973" y="180814"/>
                  <a:pt x="245308" y="177859"/>
                  <a:pt x="241774" y="176681"/>
                </a:cubicBezTo>
                <a:cubicBezTo>
                  <a:pt x="207915" y="165395"/>
                  <a:pt x="223546" y="168994"/>
                  <a:pt x="195279" y="164282"/>
                </a:cubicBezTo>
                <a:cubicBezTo>
                  <a:pt x="192179" y="165315"/>
                  <a:pt x="189150" y="166590"/>
                  <a:pt x="185980" y="167382"/>
                </a:cubicBezTo>
                <a:cubicBezTo>
                  <a:pt x="178900" y="169152"/>
                  <a:pt x="168272" y="170036"/>
                  <a:pt x="161183" y="173581"/>
                </a:cubicBezTo>
                <a:cubicBezTo>
                  <a:pt x="152115" y="178115"/>
                  <a:pt x="136808" y="192508"/>
                  <a:pt x="133286" y="198378"/>
                </a:cubicBezTo>
                <a:lnTo>
                  <a:pt x="123987" y="213877"/>
                </a:lnTo>
                <a:cubicBezTo>
                  <a:pt x="125020" y="221109"/>
                  <a:pt x="124373" y="228791"/>
                  <a:pt x="127086" y="235574"/>
                </a:cubicBezTo>
                <a:cubicBezTo>
                  <a:pt x="128936" y="240200"/>
                  <a:pt x="145962" y="252055"/>
                  <a:pt x="148784" y="254172"/>
                </a:cubicBezTo>
                <a:cubicBezTo>
                  <a:pt x="161183" y="253139"/>
                  <a:pt x="173708" y="253118"/>
                  <a:pt x="185980" y="251073"/>
                </a:cubicBezTo>
                <a:cubicBezTo>
                  <a:pt x="195049" y="249562"/>
                  <a:pt x="206588" y="245153"/>
                  <a:pt x="213877" y="238674"/>
                </a:cubicBezTo>
                <a:cubicBezTo>
                  <a:pt x="220430" y="232849"/>
                  <a:pt x="227612" y="227371"/>
                  <a:pt x="232475" y="220076"/>
                </a:cubicBezTo>
                <a:lnTo>
                  <a:pt x="238674" y="210777"/>
                </a:lnTo>
                <a:cubicBezTo>
                  <a:pt x="237641" y="197345"/>
                  <a:pt x="237148" y="183860"/>
                  <a:pt x="235574" y="170481"/>
                </a:cubicBezTo>
                <a:cubicBezTo>
                  <a:pt x="235076" y="166250"/>
                  <a:pt x="234380" y="161893"/>
                  <a:pt x="232475" y="158083"/>
                </a:cubicBezTo>
                <a:cubicBezTo>
                  <a:pt x="226533" y="146199"/>
                  <a:pt x="212024" y="128269"/>
                  <a:pt x="201478" y="120887"/>
                </a:cubicBezTo>
                <a:cubicBezTo>
                  <a:pt x="197988" y="118444"/>
                  <a:pt x="193213" y="118820"/>
                  <a:pt x="189080" y="117787"/>
                </a:cubicBezTo>
                <a:cubicBezTo>
                  <a:pt x="172691" y="106862"/>
                  <a:pt x="183396" y="112492"/>
                  <a:pt x="154983" y="105389"/>
                </a:cubicBezTo>
                <a:lnTo>
                  <a:pt x="142585" y="102289"/>
                </a:lnTo>
                <a:lnTo>
                  <a:pt x="130186" y="99189"/>
                </a:lnTo>
                <a:cubicBezTo>
                  <a:pt x="127857" y="99480"/>
                  <a:pt x="99818" y="101975"/>
                  <a:pt x="92990" y="105389"/>
                </a:cubicBezTo>
                <a:cubicBezTo>
                  <a:pt x="86326" y="108721"/>
                  <a:pt x="74392" y="117787"/>
                  <a:pt x="74392" y="117787"/>
                </a:cubicBezTo>
                <a:cubicBezTo>
                  <a:pt x="64535" y="132572"/>
                  <a:pt x="48066" y="150991"/>
                  <a:pt x="58894" y="170481"/>
                </a:cubicBezTo>
                <a:cubicBezTo>
                  <a:pt x="61403" y="174997"/>
                  <a:pt x="66671" y="177470"/>
                  <a:pt x="71292" y="179780"/>
                </a:cubicBezTo>
                <a:cubicBezTo>
                  <a:pt x="75102" y="181685"/>
                  <a:pt x="79558" y="181847"/>
                  <a:pt x="83691" y="182880"/>
                </a:cubicBezTo>
                <a:cubicBezTo>
                  <a:pt x="106673" y="175220"/>
                  <a:pt x="96444" y="179604"/>
                  <a:pt x="114688" y="170481"/>
                </a:cubicBezTo>
                <a:cubicBezTo>
                  <a:pt x="121557" y="156744"/>
                  <a:pt x="126969" y="151650"/>
                  <a:pt x="117787" y="133286"/>
                </a:cubicBezTo>
                <a:cubicBezTo>
                  <a:pt x="115721" y="129153"/>
                  <a:pt x="109679" y="128802"/>
                  <a:pt x="105389" y="127086"/>
                </a:cubicBezTo>
                <a:cubicBezTo>
                  <a:pt x="99322" y="124659"/>
                  <a:pt x="86791" y="120887"/>
                  <a:pt x="86791" y="120887"/>
                </a:cubicBezTo>
                <a:cubicBezTo>
                  <a:pt x="72189" y="123321"/>
                  <a:pt x="68733" y="123389"/>
                  <a:pt x="55794" y="127086"/>
                </a:cubicBezTo>
                <a:cubicBezTo>
                  <a:pt x="52652" y="127984"/>
                  <a:pt x="49417" y="128725"/>
                  <a:pt x="46495" y="130186"/>
                </a:cubicBezTo>
                <a:cubicBezTo>
                  <a:pt x="43163" y="131852"/>
                  <a:pt x="40000" y="133932"/>
                  <a:pt x="37196" y="136385"/>
                </a:cubicBezTo>
                <a:cubicBezTo>
                  <a:pt x="29220" y="143365"/>
                  <a:pt x="18181" y="154646"/>
                  <a:pt x="12399" y="164282"/>
                </a:cubicBezTo>
                <a:cubicBezTo>
                  <a:pt x="8833" y="170225"/>
                  <a:pt x="5674" y="176445"/>
                  <a:pt x="3100" y="182880"/>
                </a:cubicBezTo>
                <a:cubicBezTo>
                  <a:pt x="1518" y="186836"/>
                  <a:pt x="1033" y="191146"/>
                  <a:pt x="0" y="195279"/>
                </a:cubicBezTo>
                <a:cubicBezTo>
                  <a:pt x="3100" y="208711"/>
                  <a:pt x="5187" y="222417"/>
                  <a:pt x="9299" y="235574"/>
                </a:cubicBezTo>
                <a:cubicBezTo>
                  <a:pt x="11049" y="241174"/>
                  <a:pt x="20960" y="250883"/>
                  <a:pt x="24797" y="254172"/>
                </a:cubicBezTo>
                <a:cubicBezTo>
                  <a:pt x="39918" y="267133"/>
                  <a:pt x="40931" y="264529"/>
                  <a:pt x="61993" y="275870"/>
                </a:cubicBezTo>
                <a:cubicBezTo>
                  <a:pt x="85647" y="288607"/>
                  <a:pt x="68403" y="283351"/>
                  <a:pt x="92990" y="288269"/>
                </a:cubicBezTo>
                <a:cubicBezTo>
                  <a:pt x="119016" y="301281"/>
                  <a:pt x="108815" y="298758"/>
                  <a:pt x="158083" y="291368"/>
                </a:cubicBezTo>
                <a:cubicBezTo>
                  <a:pt x="163161" y="290606"/>
                  <a:pt x="174007" y="278544"/>
                  <a:pt x="176681" y="275870"/>
                </a:cubicBezTo>
                <a:cubicBezTo>
                  <a:pt x="175648" y="269671"/>
                  <a:pt x="176134" y="263015"/>
                  <a:pt x="173581" y="257272"/>
                </a:cubicBezTo>
                <a:cubicBezTo>
                  <a:pt x="171423" y="252416"/>
                  <a:pt x="155069" y="241063"/>
                  <a:pt x="151884" y="238674"/>
                </a:cubicBezTo>
                <a:cubicBezTo>
                  <a:pt x="138412" y="240599"/>
                  <a:pt x="126598" y="238738"/>
                  <a:pt x="117787" y="251073"/>
                </a:cubicBezTo>
                <a:cubicBezTo>
                  <a:pt x="115311" y="254539"/>
                  <a:pt x="115721" y="259338"/>
                  <a:pt x="114688" y="263471"/>
                </a:cubicBezTo>
                <a:cubicBezTo>
                  <a:pt x="115721" y="268637"/>
                  <a:pt x="114959" y="274525"/>
                  <a:pt x="117787" y="278970"/>
                </a:cubicBezTo>
                <a:cubicBezTo>
                  <a:pt x="126674" y="292936"/>
                  <a:pt x="132547" y="297383"/>
                  <a:pt x="145684" y="300667"/>
                </a:cubicBezTo>
                <a:cubicBezTo>
                  <a:pt x="150795" y="301945"/>
                  <a:pt x="156040" y="302624"/>
                  <a:pt x="161183" y="303767"/>
                </a:cubicBezTo>
                <a:cubicBezTo>
                  <a:pt x="165341" y="304691"/>
                  <a:pt x="169448" y="305834"/>
                  <a:pt x="173581" y="306867"/>
                </a:cubicBezTo>
                <a:lnTo>
                  <a:pt x="216976" y="297568"/>
                </a:lnTo>
                <a:cubicBezTo>
                  <a:pt x="221135" y="296644"/>
                  <a:pt x="225695" y="296615"/>
                  <a:pt x="229375" y="294468"/>
                </a:cubicBezTo>
                <a:cubicBezTo>
                  <a:pt x="251396" y="281622"/>
                  <a:pt x="259659" y="270526"/>
                  <a:pt x="275870" y="251073"/>
                </a:cubicBezTo>
                <a:cubicBezTo>
                  <a:pt x="279177" y="247104"/>
                  <a:pt x="282660" y="243190"/>
                  <a:pt x="285169" y="238674"/>
                </a:cubicBezTo>
                <a:cubicBezTo>
                  <a:pt x="287871" y="233810"/>
                  <a:pt x="289066" y="228241"/>
                  <a:pt x="291368" y="223176"/>
                </a:cubicBezTo>
                <a:cubicBezTo>
                  <a:pt x="294236" y="216866"/>
                  <a:pt x="297567" y="210777"/>
                  <a:pt x="300667" y="204578"/>
                </a:cubicBezTo>
                <a:cubicBezTo>
                  <a:pt x="301675" y="199540"/>
                  <a:pt x="306867" y="174446"/>
                  <a:pt x="306867" y="170481"/>
                </a:cubicBezTo>
                <a:cubicBezTo>
                  <a:pt x="306867" y="160097"/>
                  <a:pt x="305140" y="149777"/>
                  <a:pt x="303767" y="139485"/>
                </a:cubicBezTo>
                <a:cubicBezTo>
                  <a:pt x="303071" y="134263"/>
                  <a:pt x="301810" y="129130"/>
                  <a:pt x="300667" y="123987"/>
                </a:cubicBezTo>
                <a:cubicBezTo>
                  <a:pt x="299871" y="120406"/>
                  <a:pt x="296541" y="106435"/>
                  <a:pt x="294468" y="102289"/>
                </a:cubicBezTo>
                <a:cubicBezTo>
                  <a:pt x="292802" y="98957"/>
                  <a:pt x="290654" y="95852"/>
                  <a:pt x="288269" y="92990"/>
                </a:cubicBezTo>
                <a:cubicBezTo>
                  <a:pt x="285463" y="89622"/>
                  <a:pt x="282776" y="85866"/>
                  <a:pt x="278970" y="83691"/>
                </a:cubicBezTo>
                <a:cubicBezTo>
                  <a:pt x="275271" y="81577"/>
                  <a:pt x="270704" y="81624"/>
                  <a:pt x="266571" y="80591"/>
                </a:cubicBezTo>
                <a:cubicBezTo>
                  <a:pt x="263471" y="81624"/>
                  <a:pt x="259364" y="81181"/>
                  <a:pt x="257272" y="83691"/>
                </a:cubicBezTo>
                <a:cubicBezTo>
                  <a:pt x="247081" y="95920"/>
                  <a:pt x="249733" y="99064"/>
                  <a:pt x="257272" y="108488"/>
                </a:cubicBezTo>
                <a:cubicBezTo>
                  <a:pt x="265142" y="118326"/>
                  <a:pt x="267294" y="115962"/>
                  <a:pt x="282069" y="120887"/>
                </a:cubicBezTo>
                <a:lnTo>
                  <a:pt x="291368" y="123987"/>
                </a:lnTo>
                <a:cubicBezTo>
                  <a:pt x="317690" y="121793"/>
                  <a:pt x="322579" y="127424"/>
                  <a:pt x="337863" y="114688"/>
                </a:cubicBezTo>
                <a:cubicBezTo>
                  <a:pt x="341231" y="111882"/>
                  <a:pt x="344062" y="108489"/>
                  <a:pt x="347162" y="105389"/>
                </a:cubicBezTo>
                <a:cubicBezTo>
                  <a:pt x="353105" y="87563"/>
                  <a:pt x="352482" y="94558"/>
                  <a:pt x="344063" y="65093"/>
                </a:cubicBezTo>
                <a:cubicBezTo>
                  <a:pt x="342794" y="60650"/>
                  <a:pt x="340954" y="56129"/>
                  <a:pt x="337863" y="52694"/>
                </a:cubicBezTo>
                <a:cubicBezTo>
                  <a:pt x="331491" y="45614"/>
                  <a:pt x="323538" y="40128"/>
                  <a:pt x="316166" y="34096"/>
                </a:cubicBezTo>
                <a:cubicBezTo>
                  <a:pt x="303045" y="23360"/>
                  <a:pt x="290943" y="15428"/>
                  <a:pt x="272770" y="12399"/>
                </a:cubicBezTo>
                <a:cubicBezTo>
                  <a:pt x="246966" y="8098"/>
                  <a:pt x="260394" y="10188"/>
                  <a:pt x="232475" y="6199"/>
                </a:cubicBezTo>
                <a:cubicBezTo>
                  <a:pt x="205993" y="8406"/>
                  <a:pt x="186884" y="8793"/>
                  <a:pt x="161183" y="15498"/>
                </a:cubicBezTo>
                <a:cubicBezTo>
                  <a:pt x="148537" y="18797"/>
                  <a:pt x="123987" y="27897"/>
                  <a:pt x="123987" y="27897"/>
                </a:cubicBezTo>
                <a:cubicBezTo>
                  <a:pt x="82008" y="59380"/>
                  <a:pt x="143448" y="14981"/>
                  <a:pt x="96090" y="43395"/>
                </a:cubicBezTo>
                <a:cubicBezTo>
                  <a:pt x="86056" y="49415"/>
                  <a:pt x="76409" y="59976"/>
                  <a:pt x="68193" y="68193"/>
                </a:cubicBezTo>
                <a:cubicBezTo>
                  <a:pt x="67160" y="71293"/>
                  <a:pt x="64556" y="74269"/>
                  <a:pt x="65093" y="77492"/>
                </a:cubicBezTo>
                <a:cubicBezTo>
                  <a:pt x="65705" y="81167"/>
                  <a:pt x="68430" y="84406"/>
                  <a:pt x="71292" y="86791"/>
                </a:cubicBezTo>
                <a:cubicBezTo>
                  <a:pt x="79396" y="93544"/>
                  <a:pt x="89429" y="94138"/>
                  <a:pt x="99189" y="96090"/>
                </a:cubicBezTo>
                <a:cubicBezTo>
                  <a:pt x="123677" y="93369"/>
                  <a:pt x="129369" y="96476"/>
                  <a:pt x="148784" y="80591"/>
                </a:cubicBezTo>
                <a:cubicBezTo>
                  <a:pt x="153904" y="76402"/>
                  <a:pt x="157050" y="70259"/>
                  <a:pt x="161183" y="65093"/>
                </a:cubicBezTo>
                <a:cubicBezTo>
                  <a:pt x="162216" y="59927"/>
                  <a:pt x="164632" y="54852"/>
                  <a:pt x="164282" y="49595"/>
                </a:cubicBezTo>
                <a:cubicBezTo>
                  <a:pt x="162893" y="28765"/>
                  <a:pt x="162230" y="17229"/>
                  <a:pt x="145684" y="6199"/>
                </a:cubicBezTo>
                <a:cubicBezTo>
                  <a:pt x="141055" y="3113"/>
                  <a:pt x="135352" y="2066"/>
                  <a:pt x="130186" y="0"/>
                </a:cubicBezTo>
                <a:cubicBezTo>
                  <a:pt x="113818" y="2046"/>
                  <a:pt x="105621" y="277"/>
                  <a:pt x="92990" y="9299"/>
                </a:cubicBezTo>
                <a:cubicBezTo>
                  <a:pt x="89423" y="11847"/>
                  <a:pt x="86791" y="15498"/>
                  <a:pt x="83691" y="18598"/>
                </a:cubicBezTo>
                <a:cubicBezTo>
                  <a:pt x="81625" y="22731"/>
                  <a:pt x="79785" y="26985"/>
                  <a:pt x="77492" y="30997"/>
                </a:cubicBezTo>
                <a:cubicBezTo>
                  <a:pt x="75644" y="34232"/>
                  <a:pt x="72834" y="36904"/>
                  <a:pt x="71292" y="40296"/>
                </a:cubicBezTo>
                <a:cubicBezTo>
                  <a:pt x="67639" y="48332"/>
                  <a:pt x="65093" y="56827"/>
                  <a:pt x="61993" y="65093"/>
                </a:cubicBezTo>
                <a:cubicBezTo>
                  <a:pt x="64060" y="77492"/>
                  <a:pt x="63315" y="90704"/>
                  <a:pt x="68193" y="102289"/>
                </a:cubicBezTo>
                <a:cubicBezTo>
                  <a:pt x="71890" y="111068"/>
                  <a:pt x="79742" y="117579"/>
                  <a:pt x="86791" y="123987"/>
                </a:cubicBezTo>
                <a:cubicBezTo>
                  <a:pt x="91249" y="128040"/>
                  <a:pt x="97023" y="130360"/>
                  <a:pt x="102289" y="133286"/>
                </a:cubicBezTo>
                <a:cubicBezTo>
                  <a:pt x="106328" y="135530"/>
                  <a:pt x="110361" y="137863"/>
                  <a:pt x="114688" y="139485"/>
                </a:cubicBezTo>
                <a:cubicBezTo>
                  <a:pt x="118677" y="140981"/>
                  <a:pt x="122909" y="141750"/>
                  <a:pt x="127086" y="142585"/>
                </a:cubicBezTo>
                <a:cubicBezTo>
                  <a:pt x="146303" y="146428"/>
                  <a:pt x="155331" y="146649"/>
                  <a:pt x="176681" y="148784"/>
                </a:cubicBezTo>
                <a:cubicBezTo>
                  <a:pt x="188046" y="147751"/>
                  <a:pt x="199465" y="147192"/>
                  <a:pt x="210777" y="145684"/>
                </a:cubicBezTo>
                <a:cubicBezTo>
                  <a:pt x="215000" y="145121"/>
                  <a:pt x="219017" y="143509"/>
                  <a:pt x="223176" y="142585"/>
                </a:cubicBezTo>
                <a:cubicBezTo>
                  <a:pt x="228319" y="141442"/>
                  <a:pt x="233531" y="140628"/>
                  <a:pt x="238674" y="139485"/>
                </a:cubicBezTo>
                <a:cubicBezTo>
                  <a:pt x="242833" y="138561"/>
                  <a:pt x="246871" y="137085"/>
                  <a:pt x="251073" y="136385"/>
                </a:cubicBezTo>
                <a:cubicBezTo>
                  <a:pt x="318604" y="125130"/>
                  <a:pt x="243981" y="139665"/>
                  <a:pt x="291368" y="130186"/>
                </a:cubicBezTo>
                <a:cubicBezTo>
                  <a:pt x="297567" y="131219"/>
                  <a:pt x="304081" y="131079"/>
                  <a:pt x="309966" y="133286"/>
                </a:cubicBezTo>
                <a:cubicBezTo>
                  <a:pt x="318188" y="136369"/>
                  <a:pt x="316902" y="145583"/>
                  <a:pt x="319265" y="151884"/>
                </a:cubicBezTo>
                <a:cubicBezTo>
                  <a:pt x="320887" y="156210"/>
                  <a:pt x="323398" y="160149"/>
                  <a:pt x="325465" y="164282"/>
                </a:cubicBezTo>
                <a:cubicBezTo>
                  <a:pt x="326498" y="169448"/>
                  <a:pt x="326898" y="174782"/>
                  <a:pt x="328564" y="179780"/>
                </a:cubicBezTo>
                <a:cubicBezTo>
                  <a:pt x="333996" y="196077"/>
                  <a:pt x="334163" y="187878"/>
                  <a:pt x="340963" y="201478"/>
                </a:cubicBezTo>
                <a:cubicBezTo>
                  <a:pt x="342424" y="204400"/>
                  <a:pt x="341753" y="208467"/>
                  <a:pt x="344063" y="210777"/>
                </a:cubicBezTo>
                <a:cubicBezTo>
                  <a:pt x="349331" y="216045"/>
                  <a:pt x="362661" y="223176"/>
                  <a:pt x="362661" y="223176"/>
                </a:cubicBezTo>
                <a:cubicBezTo>
                  <a:pt x="368860" y="222143"/>
                  <a:pt x="375113" y="221393"/>
                  <a:pt x="381258" y="220076"/>
                </a:cubicBezTo>
                <a:cubicBezTo>
                  <a:pt x="389589" y="218291"/>
                  <a:pt x="397790" y="215943"/>
                  <a:pt x="406056" y="213877"/>
                </a:cubicBezTo>
                <a:cubicBezTo>
                  <a:pt x="421616" y="209987"/>
                  <a:pt x="414419" y="212122"/>
                  <a:pt x="427753" y="207677"/>
                </a:cubicBezTo>
                <a:cubicBezTo>
                  <a:pt x="442393" y="211337"/>
                  <a:pt x="436342" y="208872"/>
                  <a:pt x="446351" y="213877"/>
                </a:cubicBez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6591186" y="2851121"/>
            <a:ext cx="1828800" cy="261610"/>
          </a:xfrm>
          <a:prstGeom prst="rect">
            <a:avLst/>
          </a:prstGeom>
          <a:noFill/>
        </p:spPr>
        <p:txBody>
          <a:bodyPr wrap="square" rtlCol="0">
            <a:spAutoFit/>
          </a:bodyPr>
          <a:lstStyle/>
          <a:p>
            <a:r>
              <a:rPr lang="en-US" sz="1100" dirty="0"/>
              <a:t>Protein/enzyme</a:t>
            </a:r>
          </a:p>
        </p:txBody>
      </p:sp>
      <p:pic>
        <p:nvPicPr>
          <p:cNvPr id="1030" name="Picture 6" descr="Skeletal formul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4991" y="2524195"/>
            <a:ext cx="1851818" cy="2627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eletal formula of (E,E)-α-farnese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315" y="2546281"/>
            <a:ext cx="1265571" cy="218540"/>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p:cNvCxnSpPr/>
          <p:nvPr/>
        </p:nvCxnSpPr>
        <p:spPr>
          <a:xfrm>
            <a:off x="6039661" y="2707100"/>
            <a:ext cx="4734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870767" y="2318465"/>
            <a:ext cx="1828800" cy="369332"/>
          </a:xfrm>
          <a:prstGeom prst="rect">
            <a:avLst/>
          </a:prstGeom>
          <a:noFill/>
        </p:spPr>
        <p:txBody>
          <a:bodyPr wrap="square" rtlCol="0">
            <a:spAutoFit/>
          </a:bodyPr>
          <a:lstStyle/>
          <a:p>
            <a:r>
              <a:rPr lang="en-US" i="1" dirty="0"/>
              <a:t>reaction</a:t>
            </a:r>
          </a:p>
        </p:txBody>
      </p:sp>
      <p:sp>
        <p:nvSpPr>
          <p:cNvPr id="3" name="TextBox 2"/>
          <p:cNvSpPr txBox="1"/>
          <p:nvPr/>
        </p:nvSpPr>
        <p:spPr>
          <a:xfrm>
            <a:off x="5143068" y="5150543"/>
            <a:ext cx="3484737" cy="646331"/>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none" rtlCol="0">
            <a:spAutoFit/>
          </a:bodyPr>
          <a:lstStyle/>
          <a:p>
            <a:r>
              <a:rPr lang="en-US" dirty="0"/>
              <a:t>Genes encoded in 4 letter alphabet</a:t>
            </a:r>
            <a:br>
              <a:rPr lang="en-US" dirty="0"/>
            </a:br>
            <a:r>
              <a:rPr lang="en-US" b="1" dirty="0"/>
              <a:t>ATCG</a:t>
            </a:r>
          </a:p>
        </p:txBody>
      </p:sp>
      <p:sp>
        <p:nvSpPr>
          <p:cNvPr id="34" name="TextBox 33"/>
          <p:cNvSpPr txBox="1"/>
          <p:nvPr/>
        </p:nvSpPr>
        <p:spPr>
          <a:xfrm>
            <a:off x="7012620" y="3196109"/>
            <a:ext cx="3087512" cy="92333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none" rtlCol="0">
            <a:spAutoFit/>
          </a:bodyPr>
          <a:lstStyle/>
          <a:p>
            <a:r>
              <a:rPr lang="en-US" dirty="0"/>
              <a:t>Proteins are specified in a 20</a:t>
            </a:r>
            <a:br>
              <a:rPr lang="en-US" dirty="0"/>
            </a:br>
            <a:r>
              <a:rPr lang="en-US" dirty="0"/>
              <a:t>amino acid (20 letter) alphabet</a:t>
            </a:r>
            <a:br>
              <a:rPr lang="en-US" dirty="0"/>
            </a:br>
            <a:r>
              <a:rPr lang="en-US" b="1" i="1" dirty="0"/>
              <a:t>ACDEFGHIKLMNPQRSTVWY</a:t>
            </a:r>
          </a:p>
        </p:txBody>
      </p:sp>
    </p:spTree>
    <p:extLst>
      <p:ext uri="{BB962C8B-B14F-4D97-AF65-F5344CB8AC3E}">
        <p14:creationId xmlns:p14="http://schemas.microsoft.com/office/powerpoint/2010/main" val="475368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8029" y="302561"/>
            <a:ext cx="10506777" cy="380833"/>
          </a:xfrm>
        </p:spPr>
        <p:txBody>
          <a:bodyPr>
            <a:normAutofit fontScale="90000"/>
          </a:bodyPr>
          <a:lstStyle/>
          <a:p>
            <a:r>
              <a:rPr lang="en-US" sz="3600" dirty="0"/>
              <a:t>20 amino acids encoded by 3 DNA letters (codon)</a:t>
            </a:r>
          </a:p>
        </p:txBody>
      </p:sp>
      <p:sp>
        <p:nvSpPr>
          <p:cNvPr id="4" name="Content Placeholder 3"/>
          <p:cNvSpPr>
            <a:spLocks noGrp="1"/>
          </p:cNvSpPr>
          <p:nvPr>
            <p:ph idx="1"/>
          </p:nvPr>
        </p:nvSpPr>
        <p:spPr>
          <a:xfrm>
            <a:off x="765208" y="1006321"/>
            <a:ext cx="10819598" cy="822480"/>
          </a:xfrm>
        </p:spPr>
        <p:txBody>
          <a:bodyPr>
            <a:normAutofit/>
          </a:bodyPr>
          <a:lstStyle/>
          <a:p>
            <a:r>
              <a:rPr lang="en-US" sz="2000" dirty="0"/>
              <a:t>Redundant code, which means we have choices when we pick a codon to represent an amino acid</a:t>
            </a:r>
          </a:p>
          <a:p>
            <a:r>
              <a:rPr lang="en-US" sz="2000" dirty="0"/>
              <a:t>Choices widely believed (known) to affect efficiency</a:t>
            </a:r>
          </a:p>
        </p:txBody>
      </p:sp>
      <p:pic>
        <p:nvPicPr>
          <p:cNvPr id="6" name="Picture 2" descr="http://www.clermont.edu.co/edublogs/science5/files/2011/09/TripletCodonTable.jpg"/>
          <p:cNvPicPr>
            <a:picLocks noChangeAspect="1" noChangeArrowheads="1"/>
          </p:cNvPicPr>
          <p:nvPr/>
        </p:nvPicPr>
        <p:blipFill rotWithShape="1">
          <a:blip r:embed="rId2">
            <a:extLst>
              <a:ext uri="{28A0092B-C50C-407E-A947-70E740481C1C}">
                <a14:useLocalDpi xmlns:a14="http://schemas.microsoft.com/office/drawing/2010/main" val="0"/>
              </a:ext>
            </a:extLst>
          </a:blip>
          <a:srcRect t="7865" b="9159"/>
          <a:stretch/>
        </p:blipFill>
        <p:spPr bwMode="auto">
          <a:xfrm>
            <a:off x="1917449" y="2117551"/>
            <a:ext cx="6619533" cy="412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972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65126"/>
            <a:ext cx="10622280" cy="659966"/>
          </a:xfrm>
        </p:spPr>
        <p:txBody>
          <a:bodyPr>
            <a:normAutofit fontScale="90000"/>
          </a:bodyPr>
          <a:lstStyle/>
          <a:p>
            <a:r>
              <a:rPr lang="en-US" dirty="0"/>
              <a:t>Yeast Uses the 64 possibilities differentially</a:t>
            </a:r>
          </a:p>
        </p:txBody>
      </p:sp>
      <p:sp>
        <p:nvSpPr>
          <p:cNvPr id="4" name="TextBox 3"/>
          <p:cNvSpPr txBox="1"/>
          <p:nvPr/>
        </p:nvSpPr>
        <p:spPr>
          <a:xfrm>
            <a:off x="1748725" y="1511086"/>
            <a:ext cx="7702750" cy="4185761"/>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TTT 26.1(170666)  TCT 23.5(153557)  TAT 18.8(122728)  TGT  8.1( 52903)</a:t>
            </a:r>
          </a:p>
          <a:p>
            <a:r>
              <a:rPr lang="en-US" sz="1400" dirty="0">
                <a:latin typeface="Courier New" panose="02070309020205020404" pitchFamily="49" charset="0"/>
                <a:cs typeface="Courier New" panose="02070309020205020404" pitchFamily="49" charset="0"/>
              </a:rPr>
              <a:t>TTC 18.4(120510)  TCC 14.2( 92923)  TAC 14.8( 96596)  TGC  4.8( 31095)</a:t>
            </a:r>
          </a:p>
          <a:p>
            <a:r>
              <a:rPr lang="en-US" sz="1400" dirty="0">
                <a:latin typeface="Courier New" panose="02070309020205020404" pitchFamily="49" charset="0"/>
                <a:cs typeface="Courier New" panose="02070309020205020404" pitchFamily="49" charset="0"/>
              </a:rPr>
              <a:t>TTA 26.2(170884)  TCA 18.7(122028)  TAA  1.1(  6913)  TGA  0.7(  4447)</a:t>
            </a:r>
          </a:p>
          <a:p>
            <a:r>
              <a:rPr lang="en-US" sz="1400" dirty="0">
                <a:latin typeface="Courier New" panose="02070309020205020404" pitchFamily="49" charset="0"/>
                <a:cs typeface="Courier New" panose="02070309020205020404" pitchFamily="49" charset="0"/>
              </a:rPr>
              <a:t>TTG 27.2(177573)  TCG  8.6( 55951)  TAG  0.5(  3312)  TGG 10.4( 67789)</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CTT 12.3( 80076)  CCT 13.5( 88263)  CAT 13.6( 89007)  CGT  6.4( 41791)</a:t>
            </a:r>
          </a:p>
          <a:p>
            <a:r>
              <a:rPr lang="en-US" sz="1400" dirty="0">
                <a:latin typeface="Courier New" panose="02070309020205020404" pitchFamily="49" charset="0"/>
                <a:cs typeface="Courier New" panose="02070309020205020404" pitchFamily="49" charset="0"/>
              </a:rPr>
              <a:t>CTC  5.4( 35545)  CCC  6.8( 44309)  CAC  7.8( 50785)  CGC  2.6( 16993)</a:t>
            </a:r>
          </a:p>
          <a:p>
            <a:r>
              <a:rPr lang="en-US" sz="1400" dirty="0">
                <a:latin typeface="Courier New" panose="02070309020205020404" pitchFamily="49" charset="0"/>
                <a:cs typeface="Courier New" panose="02070309020205020404" pitchFamily="49" charset="0"/>
              </a:rPr>
              <a:t>CTA 13.4( 87619)  CCA 18.3(119641)  CAA 27.3(178251)  CGA  3.0( 19562)</a:t>
            </a:r>
          </a:p>
          <a:p>
            <a:r>
              <a:rPr lang="en-US" sz="1400" dirty="0">
                <a:latin typeface="Courier New" panose="02070309020205020404" pitchFamily="49" charset="0"/>
                <a:cs typeface="Courier New" panose="02070309020205020404" pitchFamily="49" charset="0"/>
              </a:rPr>
              <a:t>CTG 10.5( 68494)  CCG  5.3( 34597)  CAG 12.1( 79121)  CGG  1.7( 11351)</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ATT 30.1(196893)  ACT 20.3(132522)  AAT 35.7(233124)  AGT 14.2( 92466)</a:t>
            </a:r>
          </a:p>
          <a:p>
            <a:r>
              <a:rPr lang="en-US" sz="1400" dirty="0">
                <a:latin typeface="Courier New" panose="02070309020205020404" pitchFamily="49" charset="0"/>
                <a:cs typeface="Courier New" panose="02070309020205020404" pitchFamily="49" charset="0"/>
              </a:rPr>
              <a:t>ATC 17.2(112176)  ACC 12.7( 83207)  AAC 24.8(162199)  AGC  9.8( 63726)</a:t>
            </a:r>
          </a:p>
          <a:p>
            <a:r>
              <a:rPr lang="en-US" sz="1400" dirty="0">
                <a:latin typeface="Courier New" panose="02070309020205020404" pitchFamily="49" charset="0"/>
                <a:cs typeface="Courier New" panose="02070309020205020404" pitchFamily="49" charset="0"/>
              </a:rPr>
              <a:t>ATA 17.8(116254)  ACA 17.8(116084)  AAA 41.9(273618)  AGA 21.3(139081)</a:t>
            </a:r>
          </a:p>
          <a:p>
            <a:r>
              <a:rPr lang="en-US" sz="1400" dirty="0">
                <a:latin typeface="Courier New" panose="02070309020205020404" pitchFamily="49" charset="0"/>
                <a:cs typeface="Courier New" panose="02070309020205020404" pitchFamily="49" charset="0"/>
              </a:rPr>
              <a:t>ATG 20.9(136805)  ACG  8.0( 52045)  AAG 30.8(201361)  AGG  9.2( 60289)</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GTT 22.1(144243)  GCT 21.2(138358)  GAT 37.6(245641)  GGT 23.9(156109)</a:t>
            </a:r>
          </a:p>
          <a:p>
            <a:r>
              <a:rPr lang="en-US" sz="1400" dirty="0">
                <a:latin typeface="Courier New" panose="02070309020205020404" pitchFamily="49" charset="0"/>
                <a:cs typeface="Courier New" panose="02070309020205020404" pitchFamily="49" charset="0"/>
              </a:rPr>
              <a:t>GTC 11.8( 76947)  GCC 12.6( 82357)  GAC 20.2(132048)  GGC  9.8( 63903)</a:t>
            </a:r>
          </a:p>
          <a:p>
            <a:r>
              <a:rPr lang="en-US" sz="1400" dirty="0">
                <a:latin typeface="Courier New" panose="02070309020205020404" pitchFamily="49" charset="0"/>
                <a:cs typeface="Courier New" panose="02070309020205020404" pitchFamily="49" charset="0"/>
              </a:rPr>
              <a:t>GTA 11.8( 76927)  GCA 16.2(105910)  GAA 45.6(297944)  GGA 10.9( 71216)</a:t>
            </a:r>
          </a:p>
          <a:p>
            <a:r>
              <a:rPr lang="en-US" sz="1400" dirty="0">
                <a:latin typeface="Courier New" panose="02070309020205020404" pitchFamily="49" charset="0"/>
                <a:cs typeface="Courier New" panose="02070309020205020404" pitchFamily="49" charset="0"/>
              </a:rPr>
              <a:t>GTG 10.8( 70337)  GCG  6.2( 40358)  GAG 19.2(125717)  GGG  6.0( 39359)</a:t>
            </a:r>
          </a:p>
        </p:txBody>
      </p:sp>
      <p:sp>
        <p:nvSpPr>
          <p:cNvPr id="3" name="TextBox 2"/>
          <p:cNvSpPr txBox="1"/>
          <p:nvPr/>
        </p:nvSpPr>
        <p:spPr>
          <a:xfrm>
            <a:off x="1821347" y="947531"/>
            <a:ext cx="4830681" cy="369332"/>
          </a:xfrm>
          <a:prstGeom prst="rect">
            <a:avLst/>
          </a:prstGeom>
          <a:noFill/>
        </p:spPr>
        <p:txBody>
          <a:bodyPr wrap="none" rtlCol="0">
            <a:spAutoFit/>
          </a:bodyPr>
          <a:lstStyle/>
          <a:p>
            <a:r>
              <a:rPr lang="en-US" dirty="0"/>
              <a:t>Codon (count/1000)  (absolute # uses in proteins)</a:t>
            </a:r>
          </a:p>
        </p:txBody>
      </p:sp>
      <p:sp>
        <p:nvSpPr>
          <p:cNvPr id="5" name="Rectangle 4"/>
          <p:cNvSpPr/>
          <p:nvPr/>
        </p:nvSpPr>
        <p:spPr>
          <a:xfrm>
            <a:off x="7471259" y="4667099"/>
            <a:ext cx="2055571" cy="1141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354215" y="5808269"/>
            <a:ext cx="1607684" cy="369332"/>
          </a:xfrm>
          <a:prstGeom prst="rect">
            <a:avLst/>
          </a:prstGeom>
          <a:noFill/>
        </p:spPr>
        <p:txBody>
          <a:bodyPr wrap="none" rtlCol="0">
            <a:spAutoFit/>
          </a:bodyPr>
          <a:lstStyle/>
          <a:p>
            <a:r>
              <a:rPr lang="en-US" dirty="0"/>
              <a:t>e.g. Glycine (G)</a:t>
            </a:r>
          </a:p>
        </p:txBody>
      </p:sp>
    </p:spTree>
    <p:extLst>
      <p:ext uri="{BB962C8B-B14F-4D97-AF65-F5344CB8AC3E}">
        <p14:creationId xmlns:p14="http://schemas.microsoft.com/office/powerpoint/2010/main" val="625742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461" y="151526"/>
            <a:ext cx="10473088" cy="609538"/>
          </a:xfrm>
        </p:spPr>
        <p:txBody>
          <a:bodyPr>
            <a:normAutofit fontScale="90000"/>
          </a:bodyPr>
          <a:lstStyle/>
          <a:p>
            <a:r>
              <a:rPr lang="en-US" dirty="0"/>
              <a:t>Reverse Translation Problem in a Nutshell</a:t>
            </a:r>
          </a:p>
        </p:txBody>
      </p:sp>
      <p:sp>
        <p:nvSpPr>
          <p:cNvPr id="4" name="Content Placeholder 3"/>
          <p:cNvSpPr>
            <a:spLocks noGrp="1"/>
          </p:cNvSpPr>
          <p:nvPr>
            <p:ph idx="1"/>
          </p:nvPr>
        </p:nvSpPr>
        <p:spPr>
          <a:xfrm>
            <a:off x="2152650" y="890815"/>
            <a:ext cx="7886700" cy="387796"/>
          </a:xfrm>
        </p:spPr>
        <p:txBody>
          <a:bodyPr>
            <a:normAutofit fontScale="92500" lnSpcReduction="20000"/>
          </a:bodyPr>
          <a:lstStyle/>
          <a:p>
            <a:r>
              <a:rPr lang="en-US" dirty="0"/>
              <a:t>Pick a codon for each amino acid in a protein</a:t>
            </a:r>
          </a:p>
        </p:txBody>
      </p:sp>
      <p:pic>
        <p:nvPicPr>
          <p:cNvPr id="6" name="Picture 2" descr="http://www.clermont.edu.co/edublogs/science5/files/2011/09/TripletCodonTable.jpg"/>
          <p:cNvPicPr>
            <a:picLocks noChangeAspect="1" noChangeArrowheads="1"/>
          </p:cNvPicPr>
          <p:nvPr/>
        </p:nvPicPr>
        <p:blipFill rotWithShape="1">
          <a:blip r:embed="rId2">
            <a:extLst>
              <a:ext uri="{28A0092B-C50C-407E-A947-70E740481C1C}">
                <a14:useLocalDpi xmlns:a14="http://schemas.microsoft.com/office/drawing/2010/main" val="0"/>
              </a:ext>
            </a:extLst>
          </a:blip>
          <a:srcRect t="7865" b="9159"/>
          <a:stretch/>
        </p:blipFill>
        <p:spPr bwMode="auto">
          <a:xfrm>
            <a:off x="1632921" y="2350025"/>
            <a:ext cx="6625092" cy="4124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70875" y="1439007"/>
            <a:ext cx="492443" cy="523220"/>
          </a:xfrm>
          <a:prstGeom prst="rect">
            <a:avLst/>
          </a:prstGeom>
          <a:noFill/>
        </p:spPr>
        <p:txBody>
          <a:bodyPr wrap="none" rtlCol="0">
            <a:spAutoFit/>
          </a:bodyPr>
          <a:lstStyle/>
          <a:p>
            <a:r>
              <a:rPr lang="en-US" sz="2800" dirty="0"/>
              <a:t>M</a:t>
            </a:r>
          </a:p>
        </p:txBody>
      </p:sp>
      <p:sp>
        <p:nvSpPr>
          <p:cNvPr id="7" name="TextBox 6"/>
          <p:cNvSpPr txBox="1"/>
          <p:nvPr/>
        </p:nvSpPr>
        <p:spPr>
          <a:xfrm>
            <a:off x="3675681" y="1439007"/>
            <a:ext cx="388248" cy="523220"/>
          </a:xfrm>
          <a:prstGeom prst="rect">
            <a:avLst/>
          </a:prstGeom>
          <a:noFill/>
        </p:spPr>
        <p:txBody>
          <a:bodyPr wrap="none" rtlCol="0">
            <a:spAutoFit/>
          </a:bodyPr>
          <a:lstStyle/>
          <a:p>
            <a:r>
              <a:rPr lang="en-US" sz="2800" dirty="0"/>
              <a:t>V</a:t>
            </a:r>
          </a:p>
        </p:txBody>
      </p:sp>
      <p:sp>
        <p:nvSpPr>
          <p:cNvPr id="8" name="TextBox 7"/>
          <p:cNvSpPr txBox="1"/>
          <p:nvPr/>
        </p:nvSpPr>
        <p:spPr>
          <a:xfrm>
            <a:off x="4680488" y="1439007"/>
            <a:ext cx="349776" cy="523220"/>
          </a:xfrm>
          <a:prstGeom prst="rect">
            <a:avLst/>
          </a:prstGeom>
          <a:noFill/>
        </p:spPr>
        <p:txBody>
          <a:bodyPr wrap="none" rtlCol="0">
            <a:spAutoFit/>
          </a:bodyPr>
          <a:lstStyle/>
          <a:p>
            <a:r>
              <a:rPr lang="en-US" sz="2800" dirty="0"/>
              <a:t>S</a:t>
            </a:r>
          </a:p>
        </p:txBody>
      </p:sp>
      <p:sp>
        <p:nvSpPr>
          <p:cNvPr id="5" name="TextBox 4"/>
          <p:cNvSpPr txBox="1"/>
          <p:nvPr/>
        </p:nvSpPr>
        <p:spPr>
          <a:xfrm flipH="1">
            <a:off x="2608106" y="2038027"/>
            <a:ext cx="907427" cy="369332"/>
          </a:xfrm>
          <a:prstGeom prst="rect">
            <a:avLst/>
          </a:prstGeom>
          <a:noFill/>
        </p:spPr>
        <p:txBody>
          <a:bodyPr wrap="square" rtlCol="0">
            <a:spAutoFit/>
          </a:bodyPr>
          <a:lstStyle/>
          <a:p>
            <a:r>
              <a:rPr lang="en-US" dirty="0"/>
              <a:t>ATG</a:t>
            </a:r>
          </a:p>
        </p:txBody>
      </p:sp>
      <p:sp>
        <p:nvSpPr>
          <p:cNvPr id="9" name="TextBox 8"/>
          <p:cNvSpPr txBox="1"/>
          <p:nvPr/>
        </p:nvSpPr>
        <p:spPr>
          <a:xfrm flipH="1">
            <a:off x="3610216" y="2038027"/>
            <a:ext cx="907427" cy="369332"/>
          </a:xfrm>
          <a:prstGeom prst="rect">
            <a:avLst/>
          </a:prstGeom>
          <a:noFill/>
        </p:spPr>
        <p:txBody>
          <a:bodyPr wrap="square" rtlCol="0">
            <a:spAutoFit/>
          </a:bodyPr>
          <a:lstStyle/>
          <a:p>
            <a:r>
              <a:rPr lang="en-US" dirty="0"/>
              <a:t>GTG</a:t>
            </a:r>
          </a:p>
        </p:txBody>
      </p:sp>
      <p:sp>
        <p:nvSpPr>
          <p:cNvPr id="10" name="TextBox 9"/>
          <p:cNvSpPr txBox="1"/>
          <p:nvPr/>
        </p:nvSpPr>
        <p:spPr>
          <a:xfrm flipH="1">
            <a:off x="4612326" y="2038027"/>
            <a:ext cx="907427" cy="369332"/>
          </a:xfrm>
          <a:prstGeom prst="rect">
            <a:avLst/>
          </a:prstGeom>
          <a:noFill/>
        </p:spPr>
        <p:txBody>
          <a:bodyPr wrap="square" rtlCol="0">
            <a:spAutoFit/>
          </a:bodyPr>
          <a:lstStyle/>
          <a:p>
            <a:r>
              <a:rPr lang="en-US" dirty="0"/>
              <a:t>AGC</a:t>
            </a:r>
          </a:p>
        </p:txBody>
      </p:sp>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1964750" y="5147783"/>
              <a:ext cx="865440" cy="444240"/>
            </p14:xfrm>
          </p:contentPart>
        </mc:Choice>
        <mc:Fallback xmlns="">
          <p:pic>
            <p:nvPicPr>
              <p:cNvPr id="14" name="Ink 13"/>
              <p:cNvPicPr/>
              <p:nvPr/>
            </p:nvPicPr>
            <p:blipFill>
              <a:blip r:embed="rId4"/>
              <a:stretch>
                <a:fillRect/>
              </a:stretch>
            </p:blipFill>
            <p:spPr>
              <a:xfrm>
                <a:off x="1952155" y="5135173"/>
                <a:ext cx="890270" cy="4691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p14:cNvContentPartPr/>
              <p14:nvPr/>
            </p14:nvContentPartPr>
            <p14:xfrm>
              <a:off x="1551830" y="2115503"/>
              <a:ext cx="1160280" cy="3042000"/>
            </p14:xfrm>
          </p:contentPart>
        </mc:Choice>
        <mc:Fallback xmlns="">
          <p:pic>
            <p:nvPicPr>
              <p:cNvPr id="18" name="Ink 17"/>
              <p:cNvPicPr/>
              <p:nvPr/>
            </p:nvPicPr>
            <p:blipFill>
              <a:blip r:embed="rId6"/>
              <a:stretch>
                <a:fillRect/>
              </a:stretch>
            </p:blipFill>
            <p:spPr>
              <a:xfrm>
                <a:off x="1539230" y="2102900"/>
                <a:ext cx="1185120" cy="306684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p14:cNvContentPartPr/>
              <p14:nvPr/>
            </p14:nvContentPartPr>
            <p14:xfrm>
              <a:off x="2034590" y="6101063"/>
              <a:ext cx="760320" cy="280440"/>
            </p14:xfrm>
          </p:contentPart>
        </mc:Choice>
        <mc:Fallback xmlns="">
          <p:pic>
            <p:nvPicPr>
              <p:cNvPr id="21" name="Ink 20"/>
              <p:cNvPicPr/>
              <p:nvPr/>
            </p:nvPicPr>
            <p:blipFill>
              <a:blip r:embed="rId8"/>
              <a:stretch>
                <a:fillRect/>
              </a:stretch>
            </p:blipFill>
            <p:spPr>
              <a:xfrm>
                <a:off x="2021990" y="6088463"/>
                <a:ext cx="7851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p14:cNvContentPartPr/>
              <p14:nvPr/>
            </p14:nvContentPartPr>
            <p14:xfrm>
              <a:off x="2469470" y="1983383"/>
              <a:ext cx="877320" cy="523440"/>
            </p14:xfrm>
          </p:contentPart>
        </mc:Choice>
        <mc:Fallback xmlns="">
          <p:pic>
            <p:nvPicPr>
              <p:cNvPr id="23" name="Ink 22"/>
              <p:cNvPicPr/>
              <p:nvPr/>
            </p:nvPicPr>
            <p:blipFill>
              <a:blip r:embed="rId10"/>
              <a:stretch>
                <a:fillRect/>
              </a:stretch>
            </p:blipFill>
            <p:spPr>
              <a:xfrm>
                <a:off x="2456870" y="1970800"/>
                <a:ext cx="902160" cy="54824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p14:cNvContentPartPr/>
              <p14:nvPr/>
            </p14:nvContentPartPr>
            <p14:xfrm>
              <a:off x="2779790" y="2389103"/>
              <a:ext cx="1401480" cy="3773160"/>
            </p14:xfrm>
          </p:contentPart>
        </mc:Choice>
        <mc:Fallback xmlns="">
          <p:pic>
            <p:nvPicPr>
              <p:cNvPr id="24" name="Ink 23"/>
              <p:cNvPicPr/>
              <p:nvPr/>
            </p:nvPicPr>
            <p:blipFill>
              <a:blip r:embed="rId12"/>
              <a:stretch>
                <a:fillRect/>
              </a:stretch>
            </p:blipFill>
            <p:spPr>
              <a:xfrm>
                <a:off x="2767190" y="2376508"/>
                <a:ext cx="1426320" cy="379799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p14:cNvContentPartPr/>
              <p14:nvPr/>
            </p14:nvContentPartPr>
            <p14:xfrm>
              <a:off x="3460190" y="1949903"/>
              <a:ext cx="898560" cy="522000"/>
            </p14:xfrm>
          </p:contentPart>
        </mc:Choice>
        <mc:Fallback xmlns="">
          <p:pic>
            <p:nvPicPr>
              <p:cNvPr id="26" name="Ink 25"/>
              <p:cNvPicPr/>
              <p:nvPr/>
            </p:nvPicPr>
            <p:blipFill>
              <a:blip r:embed="rId14"/>
              <a:stretch>
                <a:fillRect/>
              </a:stretch>
            </p:blipFill>
            <p:spPr>
              <a:xfrm>
                <a:off x="3447590" y="1937303"/>
                <a:ext cx="9234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p14:cNvContentPartPr/>
              <p14:nvPr/>
            </p14:nvContentPartPr>
            <p14:xfrm>
              <a:off x="6191870" y="4784543"/>
              <a:ext cx="644040" cy="222840"/>
            </p14:xfrm>
          </p:contentPart>
        </mc:Choice>
        <mc:Fallback xmlns="">
          <p:pic>
            <p:nvPicPr>
              <p:cNvPr id="28" name="Ink 27"/>
              <p:cNvPicPr/>
              <p:nvPr/>
            </p:nvPicPr>
            <p:blipFill>
              <a:blip r:embed="rId16"/>
              <a:stretch>
                <a:fillRect/>
              </a:stretch>
            </p:blipFill>
            <p:spPr>
              <a:xfrm>
                <a:off x="6179270" y="4771963"/>
                <a:ext cx="668880" cy="24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p14:cNvContentPartPr/>
              <p14:nvPr/>
            </p14:nvContentPartPr>
            <p14:xfrm>
              <a:off x="4554230" y="1993103"/>
              <a:ext cx="859680" cy="367560"/>
            </p14:xfrm>
          </p:contentPart>
        </mc:Choice>
        <mc:Fallback xmlns="">
          <p:pic>
            <p:nvPicPr>
              <p:cNvPr id="31" name="Ink 30"/>
              <p:cNvPicPr/>
              <p:nvPr/>
            </p:nvPicPr>
            <p:blipFill>
              <a:blip r:embed="rId18"/>
              <a:stretch>
                <a:fillRect/>
              </a:stretch>
            </p:blipFill>
            <p:spPr>
              <a:xfrm>
                <a:off x="4541635" y="1980515"/>
                <a:ext cx="884510" cy="3923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p14:cNvContentPartPr/>
              <p14:nvPr/>
            </p14:nvContentPartPr>
            <p14:xfrm>
              <a:off x="5271350" y="2011103"/>
              <a:ext cx="1211040" cy="2854440"/>
            </p14:xfrm>
          </p:contentPart>
        </mc:Choice>
        <mc:Fallback xmlns="">
          <p:pic>
            <p:nvPicPr>
              <p:cNvPr id="32" name="Ink 31"/>
              <p:cNvPicPr/>
              <p:nvPr/>
            </p:nvPicPr>
            <p:blipFill>
              <a:blip r:embed="rId20"/>
              <a:stretch>
                <a:fillRect/>
              </a:stretch>
            </p:blipFill>
            <p:spPr>
              <a:xfrm>
                <a:off x="5258757" y="1998509"/>
                <a:ext cx="1235865" cy="287926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p14:cNvContentPartPr/>
              <p14:nvPr/>
            </p14:nvContentPartPr>
            <p14:xfrm>
              <a:off x="5536670" y="2147183"/>
              <a:ext cx="18720" cy="30240"/>
            </p14:xfrm>
          </p:contentPart>
        </mc:Choice>
        <mc:Fallback xmlns="">
          <p:pic>
            <p:nvPicPr>
              <p:cNvPr id="38" name="Ink 37"/>
              <p:cNvPicPr/>
              <p:nvPr/>
            </p:nvPicPr>
            <p:blipFill>
              <a:blip r:embed="rId22"/>
              <a:stretch>
                <a:fillRect/>
              </a:stretch>
            </p:blipFill>
            <p:spPr>
              <a:xfrm>
                <a:off x="5524537" y="2134876"/>
                <a:ext cx="42640" cy="5450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p14:cNvContentPartPr/>
              <p14:nvPr/>
            </p14:nvContentPartPr>
            <p14:xfrm>
              <a:off x="5706230" y="2159063"/>
              <a:ext cx="23400" cy="15840"/>
            </p14:xfrm>
          </p:contentPart>
        </mc:Choice>
        <mc:Fallback xmlns="">
          <p:pic>
            <p:nvPicPr>
              <p:cNvPr id="39" name="Ink 38"/>
              <p:cNvPicPr/>
              <p:nvPr/>
            </p:nvPicPr>
            <p:blipFill>
              <a:blip r:embed="rId24"/>
              <a:stretch>
                <a:fillRect/>
              </a:stretch>
            </p:blipFill>
            <p:spPr>
              <a:xfrm>
                <a:off x="5693630" y="2147267"/>
                <a:ext cx="48240" cy="3909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p14:cNvContentPartPr/>
              <p14:nvPr/>
            </p14:nvContentPartPr>
            <p14:xfrm>
              <a:off x="5444510" y="1707263"/>
              <a:ext cx="15480" cy="39240"/>
            </p14:xfrm>
          </p:contentPart>
        </mc:Choice>
        <mc:Fallback xmlns="">
          <p:pic>
            <p:nvPicPr>
              <p:cNvPr id="45" name="Ink 44"/>
              <p:cNvPicPr/>
              <p:nvPr/>
            </p:nvPicPr>
            <p:blipFill>
              <a:blip r:embed="rId26"/>
              <a:stretch>
                <a:fillRect/>
              </a:stretch>
            </p:blipFill>
            <p:spPr>
              <a:xfrm>
                <a:off x="5432196" y="1694890"/>
                <a:ext cx="39755" cy="6363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6" name="Ink 45"/>
              <p14:cNvContentPartPr/>
              <p14:nvPr/>
            </p14:nvContentPartPr>
            <p14:xfrm>
              <a:off x="5584910" y="1707263"/>
              <a:ext cx="11880" cy="14400"/>
            </p14:xfrm>
          </p:contentPart>
        </mc:Choice>
        <mc:Fallback xmlns="">
          <p:pic>
            <p:nvPicPr>
              <p:cNvPr id="46" name="Ink 45"/>
              <p:cNvPicPr/>
              <p:nvPr/>
            </p:nvPicPr>
            <p:blipFill>
              <a:blip r:embed="rId28"/>
              <a:stretch>
                <a:fillRect/>
              </a:stretch>
            </p:blipFill>
            <p:spPr>
              <a:xfrm>
                <a:off x="5572310" y="1695263"/>
                <a:ext cx="36720" cy="3805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7" name="Ink 46"/>
              <p14:cNvContentPartPr/>
              <p14:nvPr/>
            </p14:nvContentPartPr>
            <p14:xfrm>
              <a:off x="5697230" y="1702583"/>
              <a:ext cx="39960" cy="6840"/>
            </p14:xfrm>
          </p:contentPart>
        </mc:Choice>
        <mc:Fallback xmlns="">
          <p:pic>
            <p:nvPicPr>
              <p:cNvPr id="47" name="Ink 46"/>
              <p:cNvPicPr/>
              <p:nvPr/>
            </p:nvPicPr>
            <p:blipFill>
              <a:blip r:embed="rId30"/>
              <a:stretch>
                <a:fillRect/>
              </a:stretch>
            </p:blipFill>
            <p:spPr>
              <a:xfrm>
                <a:off x="5684630" y="1690613"/>
                <a:ext cx="64800" cy="3043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k 47"/>
              <p14:cNvContentPartPr/>
              <p14:nvPr/>
            </p14:nvContentPartPr>
            <p14:xfrm>
              <a:off x="5796590" y="1709423"/>
              <a:ext cx="10800" cy="14040"/>
            </p14:xfrm>
          </p:contentPart>
        </mc:Choice>
        <mc:Fallback xmlns="">
          <p:pic>
            <p:nvPicPr>
              <p:cNvPr id="48" name="Ink 47"/>
              <p:cNvPicPr/>
              <p:nvPr/>
            </p:nvPicPr>
            <p:blipFill>
              <a:blip r:embed="rId32"/>
              <a:stretch>
                <a:fillRect/>
              </a:stretch>
            </p:blipFill>
            <p:spPr>
              <a:xfrm>
                <a:off x="5784777" y="1697723"/>
                <a:ext cx="34088" cy="3710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 name="Ink 48"/>
              <p14:cNvContentPartPr/>
              <p14:nvPr/>
            </p14:nvContentPartPr>
            <p14:xfrm>
              <a:off x="5887670" y="1714103"/>
              <a:ext cx="25920" cy="11160"/>
            </p14:xfrm>
          </p:contentPart>
        </mc:Choice>
        <mc:Fallback xmlns="">
          <p:pic>
            <p:nvPicPr>
              <p:cNvPr id="49" name="Ink 48"/>
              <p:cNvPicPr/>
              <p:nvPr/>
            </p:nvPicPr>
            <p:blipFill>
              <a:blip r:embed="rId34"/>
              <a:stretch>
                <a:fillRect/>
              </a:stretch>
            </p:blipFill>
            <p:spPr>
              <a:xfrm>
                <a:off x="5875070" y="1701897"/>
                <a:ext cx="50760" cy="3522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 name="Ink 49"/>
              <p14:cNvContentPartPr/>
              <p14:nvPr/>
            </p14:nvContentPartPr>
            <p14:xfrm>
              <a:off x="5915750" y="2156183"/>
              <a:ext cx="20880" cy="7200"/>
            </p14:xfrm>
          </p:contentPart>
        </mc:Choice>
        <mc:Fallback xmlns="">
          <p:pic>
            <p:nvPicPr>
              <p:cNvPr id="50" name="Ink 49"/>
              <p:cNvPicPr/>
              <p:nvPr/>
            </p:nvPicPr>
            <p:blipFill>
              <a:blip r:embed="rId36"/>
              <a:stretch>
                <a:fillRect/>
              </a:stretch>
            </p:blipFill>
            <p:spPr>
              <a:xfrm>
                <a:off x="5903150" y="2143583"/>
                <a:ext cx="45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1" name="Ink 50"/>
              <p14:cNvContentPartPr/>
              <p14:nvPr/>
            </p14:nvContentPartPr>
            <p14:xfrm>
              <a:off x="6161270" y="2166263"/>
              <a:ext cx="8640" cy="23760"/>
            </p14:xfrm>
          </p:contentPart>
        </mc:Choice>
        <mc:Fallback xmlns="">
          <p:pic>
            <p:nvPicPr>
              <p:cNvPr id="51" name="Ink 50"/>
              <p:cNvPicPr/>
              <p:nvPr/>
            </p:nvPicPr>
            <p:blipFill>
              <a:blip r:embed="rId38"/>
              <a:stretch>
                <a:fillRect/>
              </a:stretch>
            </p:blipFill>
            <p:spPr>
              <a:xfrm>
                <a:off x="6149639" y="2154034"/>
                <a:ext cx="31569" cy="47869"/>
              </a:xfrm>
              <a:prstGeom prst="rect">
                <a:avLst/>
              </a:prstGeom>
            </p:spPr>
          </p:pic>
        </mc:Fallback>
      </mc:AlternateContent>
      <p:sp>
        <p:nvSpPr>
          <p:cNvPr id="29" name="TextBox 28"/>
          <p:cNvSpPr txBox="1"/>
          <p:nvPr/>
        </p:nvSpPr>
        <p:spPr>
          <a:xfrm>
            <a:off x="6447662" y="1439007"/>
            <a:ext cx="388248" cy="523220"/>
          </a:xfrm>
          <a:prstGeom prst="rect">
            <a:avLst/>
          </a:prstGeom>
          <a:noFill/>
        </p:spPr>
        <p:txBody>
          <a:bodyPr wrap="none" rtlCol="0">
            <a:spAutoFit/>
          </a:bodyPr>
          <a:lstStyle/>
          <a:p>
            <a:r>
              <a:rPr lang="en-US" sz="2800" dirty="0"/>
              <a:t>V</a:t>
            </a:r>
          </a:p>
        </p:txBody>
      </p:sp>
      <mc:AlternateContent xmlns:mc="http://schemas.openxmlformats.org/markup-compatibility/2006" xmlns:p14="http://schemas.microsoft.com/office/powerpoint/2010/main">
        <mc:Choice Requires="p14">
          <p:contentPart p14:bwMode="auto" r:id="rId39">
            <p14:nvContentPartPr>
              <p14:cNvPr id="12" name="Ink 11"/>
              <p14:cNvContentPartPr/>
              <p14:nvPr/>
            </p14:nvContentPartPr>
            <p14:xfrm>
              <a:off x="2091788" y="5583933"/>
              <a:ext cx="694440" cy="217080"/>
            </p14:xfrm>
          </p:contentPart>
        </mc:Choice>
        <mc:Fallback xmlns="">
          <p:pic>
            <p:nvPicPr>
              <p:cNvPr id="12" name="Ink 11"/>
              <p:cNvPicPr/>
              <p:nvPr/>
            </p:nvPicPr>
            <p:blipFill>
              <a:blip r:embed="rId40"/>
              <a:stretch>
                <a:fillRect/>
              </a:stretch>
            </p:blipFill>
            <p:spPr>
              <a:xfrm>
                <a:off x="2073788" y="5565933"/>
                <a:ext cx="7300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 name="Ink 14"/>
              <p14:cNvContentPartPr/>
              <p14:nvPr/>
            </p14:nvContentPartPr>
            <p14:xfrm>
              <a:off x="2685068" y="1401093"/>
              <a:ext cx="7094520" cy="4236480"/>
            </p14:xfrm>
          </p:contentPart>
        </mc:Choice>
        <mc:Fallback xmlns="">
          <p:pic>
            <p:nvPicPr>
              <p:cNvPr id="15" name="Ink 14"/>
              <p:cNvPicPr/>
              <p:nvPr/>
            </p:nvPicPr>
            <p:blipFill>
              <a:blip r:embed="rId42"/>
              <a:stretch>
                <a:fillRect/>
              </a:stretch>
            </p:blipFill>
            <p:spPr>
              <a:xfrm>
                <a:off x="2667076" y="1383095"/>
                <a:ext cx="7130144" cy="4272117"/>
              </a:xfrm>
              <a:prstGeom prst="rect">
                <a:avLst/>
              </a:prstGeom>
            </p:spPr>
          </p:pic>
        </mc:Fallback>
      </mc:AlternateContent>
      <p:sp>
        <p:nvSpPr>
          <p:cNvPr id="11" name="TextBox 10">
            <a:extLst>
              <a:ext uri="{FF2B5EF4-FFF2-40B4-BE49-F238E27FC236}">
                <a16:creationId xmlns:a16="http://schemas.microsoft.com/office/drawing/2014/main" id="{3243E7B3-B248-4F5B-A62C-B749079B5C2B}"/>
              </a:ext>
            </a:extLst>
          </p:cNvPr>
          <p:cNvSpPr txBox="1"/>
          <p:nvPr/>
        </p:nvSpPr>
        <p:spPr>
          <a:xfrm>
            <a:off x="9139187" y="5520088"/>
            <a:ext cx="769763" cy="523220"/>
          </a:xfrm>
          <a:prstGeom prst="rect">
            <a:avLst/>
          </a:prstGeom>
          <a:noFill/>
        </p:spPr>
        <p:txBody>
          <a:bodyPr wrap="none" rtlCol="0">
            <a:spAutoFit/>
          </a:bodyPr>
          <a:lstStyle/>
          <a:p>
            <a:r>
              <a:rPr lang="en-US" sz="2800" dirty="0"/>
              <a:t>T=U</a:t>
            </a:r>
          </a:p>
        </p:txBody>
      </p:sp>
    </p:spTree>
    <p:extLst>
      <p:ext uri="{BB962C8B-B14F-4D97-AF65-F5344CB8AC3E}">
        <p14:creationId xmlns:p14="http://schemas.microsoft.com/office/powerpoint/2010/main" val="1974733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 DNA sequence from a protein</a:t>
            </a:r>
          </a:p>
        </p:txBody>
      </p:sp>
      <p:sp>
        <p:nvSpPr>
          <p:cNvPr id="3" name="Content Placeholder 2"/>
          <p:cNvSpPr>
            <a:spLocks noGrp="1"/>
          </p:cNvSpPr>
          <p:nvPr>
            <p:ph idx="1"/>
          </p:nvPr>
        </p:nvSpPr>
        <p:spPr>
          <a:xfrm>
            <a:off x="259882" y="1825625"/>
            <a:ext cx="11824636" cy="4825432"/>
          </a:xfrm>
        </p:spPr>
        <p:txBody>
          <a:bodyPr>
            <a:normAutofit fontScale="92500" lnSpcReduction="10000"/>
          </a:bodyPr>
          <a:lstStyle/>
          <a:p>
            <a:r>
              <a:rPr lang="en-US" dirty="0"/>
              <a:t>Typical rules</a:t>
            </a:r>
          </a:p>
          <a:p>
            <a:pPr lvl="1"/>
            <a:r>
              <a:rPr lang="en-US" dirty="0"/>
              <a:t> Pick codons matching the desired protein sequence</a:t>
            </a:r>
          </a:p>
          <a:p>
            <a:pPr lvl="1"/>
            <a:r>
              <a:rPr lang="en-US" dirty="0"/>
              <a:t> Use only codons with minimum frequency  &gt;= M</a:t>
            </a:r>
          </a:p>
          <a:p>
            <a:pPr lvl="1"/>
            <a:r>
              <a:rPr lang="en-US" dirty="0"/>
              <a:t> Avoid strings of single nucleotides longer than L</a:t>
            </a:r>
            <a:br>
              <a:rPr lang="en-US" dirty="0"/>
            </a:br>
            <a:r>
              <a:rPr lang="en-US" dirty="0"/>
              <a:t>  e.g. AAAAAAAAAAAAA</a:t>
            </a:r>
            <a:br>
              <a:rPr lang="en-US" dirty="0"/>
            </a:br>
            <a:endParaRPr lang="en-US" dirty="0"/>
          </a:p>
          <a:p>
            <a:pPr lvl="1"/>
            <a:r>
              <a:rPr lang="en-US" dirty="0"/>
              <a:t> Avoid a list of specific short sequences e.g.   GATTACCA or GGTTCGT</a:t>
            </a:r>
          </a:p>
          <a:p>
            <a:pPr lvl="1"/>
            <a:r>
              <a:rPr lang="en-US" dirty="0"/>
              <a:t> Avoid tandem repeats of length &gt; R</a:t>
            </a:r>
            <a:br>
              <a:rPr lang="en-US" dirty="0"/>
            </a:br>
            <a:br>
              <a:rPr lang="en-US" dirty="0"/>
            </a:br>
            <a:r>
              <a:rPr lang="en-US" dirty="0"/>
              <a:t>E.g.</a:t>
            </a:r>
            <a:br>
              <a:rPr lang="en-US" dirty="0"/>
            </a:br>
            <a:r>
              <a:rPr lang="en-US" dirty="0"/>
              <a:t> </a:t>
            </a:r>
            <a:r>
              <a:rPr lang="en-US" sz="1700" dirty="0"/>
              <a:t>TGACTAGCTCAG</a:t>
            </a:r>
            <a:r>
              <a:rPr lang="en-US" sz="1700" dirty="0">
                <a:solidFill>
                  <a:srgbClr val="FF0000"/>
                </a:solidFill>
              </a:rPr>
              <a:t>gatgctagctagctagc</a:t>
            </a:r>
            <a:r>
              <a:rPr lang="en-US" sz="1700" dirty="0"/>
              <a:t>TGACTGATCGATCGTACGTAGCTACGATCGACGGGCTA</a:t>
            </a:r>
            <a:r>
              <a:rPr lang="en-US" sz="1700" dirty="0">
                <a:solidFill>
                  <a:srgbClr val="FF0000"/>
                </a:solidFill>
              </a:rPr>
              <a:t>gatgctagctagctagc</a:t>
            </a:r>
            <a:r>
              <a:rPr lang="en-US" sz="1700" dirty="0"/>
              <a:t>TAGCTAGCAC</a:t>
            </a:r>
          </a:p>
          <a:p>
            <a:pPr lvl="1"/>
            <a:endParaRPr lang="en-US" dirty="0"/>
          </a:p>
          <a:p>
            <a:r>
              <a:rPr lang="en-US" dirty="0"/>
              <a:t>Solution</a:t>
            </a:r>
            <a:br>
              <a:rPr lang="en-US" dirty="0"/>
            </a:br>
            <a:br>
              <a:rPr lang="en-US" dirty="0"/>
            </a:br>
            <a:r>
              <a:rPr lang="en-US" dirty="0"/>
              <a:t>	Use a genetic algorithm to evolve desired sequence</a:t>
            </a:r>
          </a:p>
        </p:txBody>
      </p:sp>
    </p:spTree>
    <p:extLst>
      <p:ext uri="{BB962C8B-B14F-4D97-AF65-F5344CB8AC3E}">
        <p14:creationId xmlns:p14="http://schemas.microsoft.com/office/powerpoint/2010/main" val="1699662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descr="Yeast-Cells-Colon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09810" y="4031035"/>
            <a:ext cx="2429362" cy="1779005"/>
          </a:xfrm>
          <a:prstGeom prst="rect">
            <a:avLst/>
          </a:prstGeom>
        </p:spPr>
      </p:pic>
      <p:pic>
        <p:nvPicPr>
          <p:cNvPr id="270" name="Picture 269" descr="Cosmetic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1183" y="4624952"/>
            <a:ext cx="686328" cy="609291"/>
          </a:xfrm>
          <a:prstGeom prst="rect">
            <a:avLst/>
          </a:prstGeom>
          <a:noFill/>
          <a:ln>
            <a:noFill/>
          </a:ln>
        </p:spPr>
      </p:pic>
      <p:pic>
        <p:nvPicPr>
          <p:cNvPr id="283" name="Picture 282" descr="shutterstock_118745695.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3280" y="4613545"/>
            <a:ext cx="510018" cy="461510"/>
          </a:xfrm>
          <a:prstGeom prst="rect">
            <a:avLst/>
          </a:prstGeom>
        </p:spPr>
      </p:pic>
      <p:pic>
        <p:nvPicPr>
          <p:cNvPr id="282" name="Picture 281" descr="Evoshield bottles.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17269" r="54695"/>
          <a:stretch/>
        </p:blipFill>
        <p:spPr>
          <a:xfrm>
            <a:off x="8321334" y="4945296"/>
            <a:ext cx="317637" cy="444119"/>
          </a:xfrm>
          <a:prstGeom prst="rect">
            <a:avLst/>
          </a:prstGeom>
        </p:spPr>
      </p:pic>
      <p:pic>
        <p:nvPicPr>
          <p:cNvPr id="275" name="Picture 274" descr="shutterstock_39356233.jpg"/>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60304" y="4624246"/>
            <a:ext cx="852122" cy="852122"/>
          </a:xfrm>
          <a:prstGeom prst="rect">
            <a:avLst/>
          </a:prstGeom>
        </p:spPr>
      </p:pic>
      <p:sp>
        <p:nvSpPr>
          <p:cNvPr id="59" name="Oval 58"/>
          <p:cNvSpPr/>
          <p:nvPr/>
        </p:nvSpPr>
        <p:spPr bwMode="auto">
          <a:xfrm>
            <a:off x="3617085" y="2104913"/>
            <a:ext cx="4681301" cy="3155510"/>
          </a:xfrm>
          <a:prstGeom prst="ellipse">
            <a:avLst/>
          </a:prstGeom>
          <a:gradFill flip="none" rotWithShape="1">
            <a:gsLst>
              <a:gs pos="0">
                <a:schemeClr val="bg1"/>
              </a:gs>
              <a:gs pos="73000">
                <a:srgbClr val="D1DC5D">
                  <a:alpha val="50000"/>
                </a:srgbClr>
              </a:gs>
            </a:gsLst>
            <a:lin ang="5400000" scaled="0"/>
            <a:tileRect/>
          </a:gradFill>
          <a:ln w="57150" cap="flat" cmpd="sng" algn="ctr">
            <a:gradFill flip="none" rotWithShape="1">
              <a:gsLst>
                <a:gs pos="30000">
                  <a:schemeClr val="accent2">
                    <a:lumMod val="75000"/>
                  </a:schemeClr>
                </a:gs>
                <a:gs pos="89000">
                  <a:schemeClr val="accent2">
                    <a:alpha val="50000"/>
                  </a:schemeClr>
                </a:gs>
              </a:gsLst>
              <a:lin ang="0" scaled="1"/>
              <a:tileRect/>
            </a:gra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l"/>
            <a:endParaRPr lang="en-US" sz="1350" dirty="0">
              <a:latin typeface="Tahoma" pitchFamily="23" charset="0"/>
            </a:endParaRPr>
          </a:p>
        </p:txBody>
      </p:sp>
      <p:sp>
        <p:nvSpPr>
          <p:cNvPr id="5" name="Bent Arrow 4"/>
          <p:cNvSpPr/>
          <p:nvPr/>
        </p:nvSpPr>
        <p:spPr>
          <a:xfrm rot="5400000">
            <a:off x="4076993" y="2037099"/>
            <a:ext cx="444128" cy="973879"/>
          </a:xfrm>
          <a:prstGeom prst="bentArrow">
            <a:avLst>
              <a:gd name="adj1" fmla="val 28185"/>
              <a:gd name="adj2" fmla="val 35959"/>
              <a:gd name="adj3" fmla="val 25000"/>
              <a:gd name="adj4" fmla="val 43750"/>
            </a:avLst>
          </a:prstGeom>
          <a:gradFill flip="none" rotWithShape="1">
            <a:gsLst>
              <a:gs pos="46000">
                <a:srgbClr val="1293D0"/>
              </a:gs>
              <a:gs pos="100000">
                <a:schemeClr val="bg1">
                  <a:alpha val="0"/>
                </a:schemeClr>
              </a:gs>
            </a:gsLst>
            <a:lin ang="5400000" scaled="0"/>
            <a:tileRect/>
          </a:gradFill>
          <a:ln w="9525" cmpd="sng">
            <a:noFill/>
          </a:ln>
          <a:effectLst>
            <a:outerShdw blurRad="40000" dist="20000" dir="5400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350">
              <a:solidFill>
                <a:schemeClr val="tx1"/>
              </a:solidFill>
            </a:endParaRPr>
          </a:p>
        </p:txBody>
      </p:sp>
      <p:grpSp>
        <p:nvGrpSpPr>
          <p:cNvPr id="6" name="Group 5"/>
          <p:cNvGrpSpPr/>
          <p:nvPr/>
        </p:nvGrpSpPr>
        <p:grpSpPr>
          <a:xfrm>
            <a:off x="2720509" y="3504098"/>
            <a:ext cx="1038935" cy="297359"/>
            <a:chOff x="-138401" y="3529130"/>
            <a:chExt cx="1537920" cy="396478"/>
          </a:xfrm>
        </p:grpSpPr>
        <p:sp>
          <p:nvSpPr>
            <p:cNvPr id="86" name="TextBox 12"/>
            <p:cNvSpPr txBox="1">
              <a:spLocks noChangeArrowheads="1"/>
            </p:cNvSpPr>
            <p:nvPr/>
          </p:nvSpPr>
          <p:spPr bwMode="auto">
            <a:xfrm>
              <a:off x="-138401" y="3529130"/>
              <a:ext cx="1537920" cy="153888"/>
            </a:xfrm>
            <a:prstGeom prst="rect">
              <a:avLst/>
            </a:prstGeom>
            <a:noFill/>
            <a:ln w="9525">
              <a:noFill/>
              <a:miter lim="800000"/>
              <a:headEnd/>
              <a:tailEnd/>
            </a:ln>
          </p:spPr>
          <p:txBody>
            <a:bodyPr wrap="square" lIns="0" tIns="0" rIns="0" bIns="0" anchor="ctr" anchorCtr="0">
              <a:spAutoFit/>
            </a:bodyPr>
            <a:lstStyle/>
            <a:p>
              <a:pPr algn="ctr"/>
              <a:r>
                <a:rPr lang="en-US" sz="750" dirty="0">
                  <a:solidFill>
                    <a:schemeClr val="bg2"/>
                  </a:solidFill>
                </a:rPr>
                <a:t>ETHANOL</a:t>
              </a:r>
            </a:p>
          </p:txBody>
        </p:sp>
        <p:pic>
          <p:nvPicPr>
            <p:cNvPr id="88" name="Picture 87"/>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71940" y="3724142"/>
              <a:ext cx="523289" cy="201466"/>
            </a:xfrm>
            <a:prstGeom prst="rect">
              <a:avLst/>
            </a:prstGeom>
          </p:spPr>
        </p:pic>
      </p:grpSp>
      <p:sp>
        <p:nvSpPr>
          <p:cNvPr id="10" name="Title 9"/>
          <p:cNvSpPr>
            <a:spLocks noGrp="1"/>
          </p:cNvSpPr>
          <p:nvPr>
            <p:ph type="title"/>
          </p:nvPr>
        </p:nvSpPr>
        <p:spPr>
          <a:xfrm>
            <a:off x="838200" y="365125"/>
            <a:ext cx="10515600" cy="1325563"/>
          </a:xfrm>
        </p:spPr>
        <p:txBody>
          <a:bodyPr>
            <a:normAutofit/>
          </a:bodyPr>
          <a:lstStyle/>
          <a:p>
            <a:r>
              <a:rPr lang="en-US" sz="3600" dirty="0"/>
              <a:t>Amyris engineers living factories that produce chemicals from sustainable sources</a:t>
            </a:r>
          </a:p>
        </p:txBody>
      </p:sp>
      <p:pic>
        <p:nvPicPr>
          <p:cNvPr id="72" name="Picture 71" descr="Sugarcane-Stalks.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68113" y="1627773"/>
            <a:ext cx="1582742" cy="70227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2848937" y="2253824"/>
            <a:ext cx="886781" cy="253916"/>
          </a:xfrm>
          <a:prstGeom prst="rect">
            <a:avLst/>
          </a:prstGeom>
          <a:noFill/>
        </p:spPr>
        <p:txBody>
          <a:bodyPr wrap="none" rtlCol="0">
            <a:spAutoFit/>
          </a:bodyPr>
          <a:lstStyle/>
          <a:p>
            <a:r>
              <a:rPr lang="en-US" sz="1050" b="1" dirty="0">
                <a:solidFill>
                  <a:srgbClr val="919195"/>
                </a:solidFill>
              </a:rPr>
              <a:t>SUGARCANE</a:t>
            </a:r>
          </a:p>
        </p:txBody>
      </p:sp>
      <p:sp>
        <p:nvSpPr>
          <p:cNvPr id="74" name="AutoShape 10"/>
          <p:cNvSpPr>
            <a:spLocks noChangeAspect="1" noChangeArrowheads="1"/>
          </p:cNvSpPr>
          <p:nvPr/>
        </p:nvSpPr>
        <p:spPr bwMode="auto">
          <a:xfrm rot="5400000">
            <a:off x="4565718" y="3000569"/>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75" name="AutoShape 10"/>
          <p:cNvSpPr>
            <a:spLocks noChangeAspect="1" noChangeArrowheads="1"/>
          </p:cNvSpPr>
          <p:nvPr/>
        </p:nvSpPr>
        <p:spPr bwMode="auto">
          <a:xfrm rot="10800000">
            <a:off x="3491058" y="3563572"/>
            <a:ext cx="824057" cy="178412"/>
          </a:xfrm>
          <a:prstGeom prst="rightArrow">
            <a:avLst>
              <a:gd name="adj1" fmla="val 50000"/>
              <a:gd name="adj2" fmla="val 34987"/>
            </a:avLst>
          </a:prstGeom>
          <a:gradFill flip="none" rotWithShape="1">
            <a:gsLst>
              <a:gs pos="1000">
                <a:schemeClr val="bg1">
                  <a:alpha val="0"/>
                </a:schemeClr>
              </a:gs>
              <a:gs pos="32000">
                <a:srgbClr val="787878"/>
              </a:gs>
            </a:gsLst>
            <a:lin ang="0" scaled="1"/>
            <a:tileRect/>
          </a:gradFill>
          <a:ln w="9525">
            <a:noFill/>
            <a:miter lim="800000"/>
            <a:headEnd/>
            <a:tailEnd/>
          </a:ln>
          <a:effectLst>
            <a:outerShdw blurRad="50800" dist="38100" dir="18660000">
              <a:srgbClr val="000000">
                <a:alpha val="35000"/>
              </a:srgbClr>
            </a:outerShdw>
          </a:effectLst>
        </p:spPr>
        <p:txBody>
          <a:bodyPr wrap="none" lIns="76412" tIns="38206" rIns="76412" bIns="38206" anchor="ctr"/>
          <a:lstStyle/>
          <a:p>
            <a:pPr defTabSz="764381"/>
            <a:endParaRPr lang="en-US" sz="675" b="1" i="1" dirty="0">
              <a:solidFill>
                <a:schemeClr val="bg2"/>
              </a:solidFill>
            </a:endParaRPr>
          </a:p>
        </p:txBody>
      </p:sp>
      <p:sp>
        <p:nvSpPr>
          <p:cNvPr id="79" name="Rectangle 78"/>
          <p:cNvSpPr>
            <a:spLocks noChangeAspect="1"/>
          </p:cNvSpPr>
          <p:nvPr/>
        </p:nvSpPr>
        <p:spPr bwMode="auto">
          <a:xfrm>
            <a:off x="4286346" y="2759995"/>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chemeClr val="bg1"/>
                </a:solidFill>
              </a:rPr>
              <a:t>phosphoenol- pyruvate</a:t>
            </a:r>
          </a:p>
        </p:txBody>
      </p:sp>
      <p:sp>
        <p:nvSpPr>
          <p:cNvPr id="89" name="AutoShape 10"/>
          <p:cNvSpPr>
            <a:spLocks noChangeAspect="1" noChangeArrowheads="1"/>
          </p:cNvSpPr>
          <p:nvPr/>
        </p:nvSpPr>
        <p:spPr bwMode="auto">
          <a:xfrm rot="5400000">
            <a:off x="4565718" y="3386954"/>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76" name="Rectangle 75"/>
          <p:cNvSpPr>
            <a:spLocks noChangeAspect="1"/>
          </p:cNvSpPr>
          <p:nvPr/>
        </p:nvSpPr>
        <p:spPr bwMode="auto">
          <a:xfrm>
            <a:off x="4286346" y="3146379"/>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chemeClr val="bg1"/>
                </a:solidFill>
              </a:rPr>
              <a:t>pyruvate</a:t>
            </a:r>
          </a:p>
        </p:txBody>
      </p:sp>
      <p:sp>
        <p:nvSpPr>
          <p:cNvPr id="90" name="TextBox 89"/>
          <p:cNvSpPr txBox="1"/>
          <p:nvPr/>
        </p:nvSpPr>
        <p:spPr>
          <a:xfrm>
            <a:off x="5171695" y="2012263"/>
            <a:ext cx="1535326" cy="246908"/>
          </a:xfrm>
          <a:prstGeom prst="rect">
            <a:avLst/>
          </a:prstGeom>
          <a:noFill/>
          <a:effectLst/>
        </p:spPr>
        <p:txBody>
          <a:bodyPr wrap="square" rtlCol="0">
            <a:prstTxWarp prst="textArchUp">
              <a:avLst/>
            </a:prstTxWarp>
            <a:spAutoFit/>
          </a:bodyPr>
          <a:lstStyle/>
          <a:p>
            <a:pPr algn="ctr"/>
            <a:r>
              <a:rPr lang="en-US" sz="1350" b="1" dirty="0">
                <a:solidFill>
                  <a:srgbClr val="919195"/>
                </a:solidFill>
                <a:latin typeface="+mj-lt"/>
                <a:cs typeface="Century Gothic"/>
              </a:rPr>
              <a:t>YEAST CELL</a:t>
            </a:r>
          </a:p>
        </p:txBody>
      </p:sp>
      <p:sp>
        <p:nvSpPr>
          <p:cNvPr id="7" name="Rectangle 6"/>
          <p:cNvSpPr/>
          <p:nvPr/>
        </p:nvSpPr>
        <p:spPr>
          <a:xfrm>
            <a:off x="5135995" y="2101657"/>
            <a:ext cx="1645940" cy="334835"/>
          </a:xfrm>
          <a:prstGeom prst="rect">
            <a:avLst/>
          </a:prstGeom>
        </p:spPr>
        <p:txBody>
          <a:bodyPr wrap="square">
            <a:spAutoFit/>
          </a:bodyPr>
          <a:lstStyle/>
          <a:p>
            <a:pPr algn="ctr"/>
            <a:r>
              <a:rPr lang="en-US" sz="788" dirty="0">
                <a:solidFill>
                  <a:srgbClr val="919195"/>
                </a:solidFill>
                <a:cs typeface="Century Gothic"/>
              </a:rPr>
              <a:t>“Baker’s Yeast”</a:t>
            </a:r>
          </a:p>
          <a:p>
            <a:pPr algn="ctr"/>
            <a:r>
              <a:rPr lang="en-US" sz="788" i="1" dirty="0">
                <a:solidFill>
                  <a:srgbClr val="919195"/>
                </a:solidFill>
                <a:cs typeface="Century Gothic"/>
              </a:rPr>
              <a:t>Saccharomyces </a:t>
            </a:r>
            <a:r>
              <a:rPr lang="en-US" sz="788" i="1" dirty="0" err="1">
                <a:solidFill>
                  <a:srgbClr val="919195"/>
                </a:solidFill>
                <a:cs typeface="Century Gothic"/>
              </a:rPr>
              <a:t>cerevisiae</a:t>
            </a:r>
            <a:r>
              <a:rPr lang="en-US" sz="788" i="1" dirty="0">
                <a:solidFill>
                  <a:srgbClr val="919195"/>
                </a:solidFill>
                <a:cs typeface="Century Gothic"/>
              </a:rPr>
              <a:t> </a:t>
            </a:r>
          </a:p>
        </p:txBody>
      </p:sp>
      <p:sp>
        <p:nvSpPr>
          <p:cNvPr id="99" name="Bent Arrow 98"/>
          <p:cNvSpPr/>
          <p:nvPr/>
        </p:nvSpPr>
        <p:spPr>
          <a:xfrm flipV="1">
            <a:off x="5493521" y="3234199"/>
            <a:ext cx="444128" cy="445707"/>
          </a:xfrm>
          <a:prstGeom prst="bentArrow">
            <a:avLst>
              <a:gd name="adj1" fmla="val 28185"/>
              <a:gd name="adj2" fmla="val 33549"/>
              <a:gd name="adj3" fmla="val 25000"/>
              <a:gd name="adj4" fmla="val 43750"/>
            </a:avLst>
          </a:prstGeom>
          <a:gradFill flip="none" rotWithShape="1">
            <a:gsLst>
              <a:gs pos="54000">
                <a:srgbClr val="1293D0"/>
              </a:gs>
              <a:gs pos="100000">
                <a:srgbClr val="FFFFFF">
                  <a:alpha val="0"/>
                </a:srgbClr>
              </a:gs>
            </a:gsLst>
            <a:lin ang="5400000" scaled="0"/>
            <a:tileRect/>
          </a:gradFill>
          <a:ln w="9525" cmpd="sng">
            <a:noFill/>
          </a:ln>
          <a:effectLst>
            <a:outerShdw blurRad="40000" dist="20000" dir="5400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350">
              <a:solidFill>
                <a:schemeClr val="tx1"/>
              </a:solidFill>
            </a:endParaRPr>
          </a:p>
        </p:txBody>
      </p:sp>
      <p:sp>
        <p:nvSpPr>
          <p:cNvPr id="108" name="Rectangle 107"/>
          <p:cNvSpPr>
            <a:spLocks noChangeAspect="1"/>
          </p:cNvSpPr>
          <p:nvPr/>
        </p:nvSpPr>
        <p:spPr bwMode="auto">
          <a:xfrm>
            <a:off x="5956299" y="3413557"/>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b="1" dirty="0">
                <a:solidFill>
                  <a:srgbClr val="FDB913"/>
                </a:solidFill>
              </a:rPr>
              <a:t>Isoprenoid</a:t>
            </a:r>
          </a:p>
          <a:p>
            <a:pPr algn="ctr"/>
            <a:r>
              <a:rPr lang="en-US" sz="600" b="1" dirty="0">
                <a:solidFill>
                  <a:srgbClr val="FDB913"/>
                </a:solidFill>
              </a:rPr>
              <a:t>Synthesis</a:t>
            </a:r>
          </a:p>
        </p:txBody>
      </p:sp>
      <p:cxnSp>
        <p:nvCxnSpPr>
          <p:cNvPr id="9" name="Elbow Connector 8"/>
          <p:cNvCxnSpPr>
            <a:cxnSpLocks/>
          </p:cNvCxnSpPr>
          <p:nvPr/>
        </p:nvCxnSpPr>
        <p:spPr>
          <a:xfrm rot="5400000" flipH="1" flipV="1">
            <a:off x="4585461" y="3150190"/>
            <a:ext cx="665801" cy="579404"/>
          </a:xfrm>
          <a:prstGeom prst="bentConnector4">
            <a:avLst>
              <a:gd name="adj1" fmla="val -25751"/>
              <a:gd name="adj2" fmla="val 79591"/>
            </a:avLst>
          </a:prstGeom>
          <a:ln w="98425" cap="sq">
            <a:solidFill>
              <a:srgbClr val="1293D0"/>
            </a:solidFill>
            <a:round/>
            <a:headEnd type="none"/>
            <a:tailEnd type="none" w="sm" len="sm"/>
          </a:ln>
        </p:spPr>
        <p:style>
          <a:lnRef idx="2">
            <a:schemeClr val="accent1"/>
          </a:lnRef>
          <a:fillRef idx="0">
            <a:schemeClr val="accent1"/>
          </a:fillRef>
          <a:effectRef idx="1">
            <a:schemeClr val="accent1"/>
          </a:effectRef>
          <a:fontRef idx="minor">
            <a:schemeClr val="tx1"/>
          </a:fontRef>
        </p:style>
      </p:cxnSp>
      <p:sp>
        <p:nvSpPr>
          <p:cNvPr id="77" name="Rectangle 76"/>
          <p:cNvSpPr>
            <a:spLocks noChangeAspect="1"/>
          </p:cNvSpPr>
          <p:nvPr/>
        </p:nvSpPr>
        <p:spPr bwMode="auto">
          <a:xfrm>
            <a:off x="4286346" y="3532762"/>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chemeClr val="bg1"/>
                </a:solidFill>
              </a:rPr>
              <a:t>acetaldehyde</a:t>
            </a:r>
          </a:p>
        </p:txBody>
      </p:sp>
      <p:sp>
        <p:nvSpPr>
          <p:cNvPr id="92" name="Rectangle 91"/>
          <p:cNvSpPr>
            <a:spLocks noChangeAspect="1"/>
          </p:cNvSpPr>
          <p:nvPr/>
        </p:nvSpPr>
        <p:spPr bwMode="auto">
          <a:xfrm>
            <a:off x="5208650" y="2986976"/>
            <a:ext cx="685800" cy="24003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chemeClr val="bg1"/>
                </a:solidFill>
              </a:rPr>
              <a:t>Acetyl CoA</a:t>
            </a:r>
          </a:p>
        </p:txBody>
      </p:sp>
      <p:pic>
        <p:nvPicPr>
          <p:cNvPr id="111" name="Picture 8" descr="http://www.faheytire.com/images/tires.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874212" y="2753061"/>
            <a:ext cx="567179" cy="655954"/>
          </a:xfrm>
          <a:prstGeom prst="rect">
            <a:avLst/>
          </a:prstGeom>
          <a:effectLst>
            <a:outerShdw blurRad="50800" dist="38100" dir="2700000">
              <a:srgbClr val="000000">
                <a:alpha val="43000"/>
              </a:srgbClr>
            </a:outerShdw>
          </a:effectLst>
        </p:spPr>
      </p:pic>
      <p:sp>
        <p:nvSpPr>
          <p:cNvPr id="136" name="TextBox 12"/>
          <p:cNvSpPr txBox="1">
            <a:spLocks noChangeArrowheads="1"/>
          </p:cNvSpPr>
          <p:nvPr/>
        </p:nvSpPr>
        <p:spPr bwMode="auto">
          <a:xfrm>
            <a:off x="8378244" y="3257399"/>
            <a:ext cx="892671" cy="196208"/>
          </a:xfrm>
          <a:prstGeom prst="rect">
            <a:avLst/>
          </a:prstGeom>
          <a:noFill/>
          <a:ln w="9525">
            <a:noFill/>
            <a:miter lim="800000"/>
            <a:headEnd/>
            <a:tailEnd/>
          </a:ln>
        </p:spPr>
        <p:txBody>
          <a:bodyPr wrap="square">
            <a:spAutoFit/>
          </a:bodyPr>
          <a:lstStyle/>
          <a:p>
            <a:r>
              <a:rPr lang="en-US" sz="675" dirty="0">
                <a:solidFill>
                  <a:srgbClr val="1293D0"/>
                </a:solidFill>
              </a:rPr>
              <a:t>ISOPRENE</a:t>
            </a:r>
          </a:p>
        </p:txBody>
      </p:sp>
      <p:sp>
        <p:nvSpPr>
          <p:cNvPr id="148" name="AutoShape 10"/>
          <p:cNvSpPr>
            <a:spLocks noChangeAspect="1" noChangeArrowheads="1"/>
          </p:cNvSpPr>
          <p:nvPr/>
        </p:nvSpPr>
        <p:spPr bwMode="auto">
          <a:xfrm rot="5400000">
            <a:off x="6231814" y="3949575"/>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50" name="AutoShape 10"/>
          <p:cNvSpPr>
            <a:spLocks noChangeAspect="1" noChangeArrowheads="1"/>
          </p:cNvSpPr>
          <p:nvPr/>
        </p:nvSpPr>
        <p:spPr bwMode="auto">
          <a:xfrm rot="5400000">
            <a:off x="6231814" y="4241042"/>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63" name="AutoShape 10"/>
          <p:cNvSpPr>
            <a:spLocks noChangeAspect="1" noChangeArrowheads="1"/>
          </p:cNvSpPr>
          <p:nvPr/>
        </p:nvSpPr>
        <p:spPr bwMode="auto">
          <a:xfrm rot="5400000">
            <a:off x="6228392" y="3658108"/>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51" name="Rectangle 150"/>
          <p:cNvSpPr>
            <a:spLocks/>
          </p:cNvSpPr>
          <p:nvPr/>
        </p:nvSpPr>
        <p:spPr bwMode="auto">
          <a:xfrm>
            <a:off x="5952443" y="4100439"/>
            <a:ext cx="685800" cy="13716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rgbClr val="FDB913"/>
                </a:solidFill>
              </a:rPr>
              <a:t>GPP</a:t>
            </a:r>
          </a:p>
        </p:txBody>
      </p:sp>
      <p:sp>
        <p:nvSpPr>
          <p:cNvPr id="171" name="AutoShape 10"/>
          <p:cNvSpPr>
            <a:spLocks noChangeAspect="1" noChangeArrowheads="1"/>
          </p:cNvSpPr>
          <p:nvPr/>
        </p:nvSpPr>
        <p:spPr bwMode="auto">
          <a:xfrm>
            <a:off x="6645770" y="4096386"/>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52" name="Rectangle 151"/>
          <p:cNvSpPr>
            <a:spLocks/>
          </p:cNvSpPr>
          <p:nvPr/>
        </p:nvSpPr>
        <p:spPr bwMode="auto">
          <a:xfrm>
            <a:off x="5952443" y="4392041"/>
            <a:ext cx="685800" cy="13716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rgbClr val="FDB913"/>
                </a:solidFill>
              </a:rPr>
              <a:t>FPP</a:t>
            </a:r>
          </a:p>
        </p:txBody>
      </p:sp>
      <p:sp>
        <p:nvSpPr>
          <p:cNvPr id="174" name="AutoShape 10"/>
          <p:cNvSpPr>
            <a:spLocks noChangeAspect="1" noChangeArrowheads="1"/>
          </p:cNvSpPr>
          <p:nvPr/>
        </p:nvSpPr>
        <p:spPr bwMode="auto">
          <a:xfrm>
            <a:off x="6647699" y="4387988"/>
            <a:ext cx="127060" cy="14526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175" name="TextBox 12"/>
          <p:cNvSpPr txBox="1">
            <a:spLocks noChangeArrowheads="1"/>
          </p:cNvSpPr>
          <p:nvPr/>
        </p:nvSpPr>
        <p:spPr bwMode="auto">
          <a:xfrm>
            <a:off x="8417632" y="3890732"/>
            <a:ext cx="1002355" cy="196208"/>
          </a:xfrm>
          <a:prstGeom prst="rect">
            <a:avLst/>
          </a:prstGeom>
          <a:noFill/>
          <a:ln w="9525">
            <a:noFill/>
            <a:miter lim="800000"/>
            <a:headEnd/>
            <a:tailEnd/>
          </a:ln>
        </p:spPr>
        <p:txBody>
          <a:bodyPr wrap="square">
            <a:spAutoFit/>
          </a:bodyPr>
          <a:lstStyle/>
          <a:p>
            <a:r>
              <a:rPr lang="en-US" sz="675" dirty="0">
                <a:solidFill>
                  <a:srgbClr val="A33144"/>
                </a:solidFill>
              </a:rPr>
              <a:t>FRAGRANCE OILS</a:t>
            </a:r>
          </a:p>
        </p:txBody>
      </p:sp>
      <p:cxnSp>
        <p:nvCxnSpPr>
          <p:cNvPr id="179" name="Elbow Connector 178"/>
          <p:cNvCxnSpPr>
            <a:stCxn id="149" idx="3"/>
            <a:endCxn id="136" idx="1"/>
          </p:cNvCxnSpPr>
          <p:nvPr/>
        </p:nvCxnSpPr>
        <p:spPr>
          <a:xfrm flipV="1">
            <a:off x="6638243" y="3355504"/>
            <a:ext cx="1740000" cy="520971"/>
          </a:xfrm>
          <a:prstGeom prst="bentConnector3">
            <a:avLst>
              <a:gd name="adj1" fmla="val 50000"/>
            </a:avLst>
          </a:prstGeom>
          <a:solidFill>
            <a:schemeClr val="bg2"/>
          </a:solidFill>
          <a:ln w="76200" cap="sq">
            <a:solidFill>
              <a:srgbClr val="1293D0"/>
            </a:solidFill>
            <a:round/>
            <a:headEnd type="none"/>
            <a:tailEnd type="triangle" w="sm" len="sm"/>
          </a:ln>
        </p:spPr>
        <p:style>
          <a:lnRef idx="2">
            <a:schemeClr val="accent1"/>
          </a:lnRef>
          <a:fillRef idx="0">
            <a:schemeClr val="accent1"/>
          </a:fillRef>
          <a:effectRef idx="1">
            <a:schemeClr val="accent1"/>
          </a:effectRef>
          <a:fontRef idx="minor">
            <a:schemeClr val="tx1"/>
          </a:fontRef>
        </p:style>
      </p:cxnSp>
      <p:cxnSp>
        <p:nvCxnSpPr>
          <p:cNvPr id="180" name="Elbow Connector 179"/>
          <p:cNvCxnSpPr>
            <a:stCxn id="172" idx="3"/>
            <a:endCxn id="175" idx="1"/>
          </p:cNvCxnSpPr>
          <p:nvPr/>
        </p:nvCxnSpPr>
        <p:spPr>
          <a:xfrm flipV="1">
            <a:off x="7485635" y="3988837"/>
            <a:ext cx="931996" cy="180183"/>
          </a:xfrm>
          <a:prstGeom prst="bentConnector3">
            <a:avLst>
              <a:gd name="adj1" fmla="val 50000"/>
            </a:avLst>
          </a:prstGeom>
          <a:solidFill>
            <a:schemeClr val="bg2"/>
          </a:solidFill>
          <a:ln w="76200" cap="sq">
            <a:solidFill>
              <a:srgbClr val="1293D0"/>
            </a:solidFill>
            <a:round/>
            <a:headEnd type="none"/>
            <a:tailEnd type="triangle" w="sm" len="sm"/>
          </a:ln>
        </p:spPr>
        <p:style>
          <a:lnRef idx="2">
            <a:schemeClr val="accent1"/>
          </a:lnRef>
          <a:fillRef idx="0">
            <a:schemeClr val="accent1"/>
          </a:fillRef>
          <a:effectRef idx="1">
            <a:schemeClr val="accent1"/>
          </a:effectRef>
          <a:fontRef idx="minor">
            <a:schemeClr val="tx1"/>
          </a:fontRef>
        </p:style>
      </p:cxnSp>
      <p:cxnSp>
        <p:nvCxnSpPr>
          <p:cNvPr id="181" name="Elbow Connector 180"/>
          <p:cNvCxnSpPr>
            <a:stCxn id="173" idx="3"/>
            <a:endCxn id="176" idx="1"/>
          </p:cNvCxnSpPr>
          <p:nvPr/>
        </p:nvCxnSpPr>
        <p:spPr>
          <a:xfrm>
            <a:off x="7485636" y="4460622"/>
            <a:ext cx="495141" cy="225757"/>
          </a:xfrm>
          <a:prstGeom prst="bentConnector3">
            <a:avLst>
              <a:gd name="adj1" fmla="val 50000"/>
            </a:avLst>
          </a:prstGeom>
          <a:solidFill>
            <a:schemeClr val="bg2"/>
          </a:solidFill>
          <a:ln w="76200" cap="sq">
            <a:solidFill>
              <a:srgbClr val="1293D0"/>
            </a:solidFill>
            <a:round/>
            <a:headEnd type="none"/>
            <a:tailEnd type="triangle" w="sm" len="sm"/>
          </a:ln>
        </p:spPr>
        <p:style>
          <a:lnRef idx="2">
            <a:schemeClr val="accent1"/>
          </a:lnRef>
          <a:fillRef idx="0">
            <a:schemeClr val="accent1"/>
          </a:fillRef>
          <a:effectRef idx="1">
            <a:schemeClr val="accent1"/>
          </a:effectRef>
          <a:fontRef idx="minor">
            <a:schemeClr val="tx1"/>
          </a:fontRef>
        </p:style>
      </p:cxnSp>
      <p:cxnSp>
        <p:nvCxnSpPr>
          <p:cNvPr id="182" name="Elbow Connector 181"/>
          <p:cNvCxnSpPr>
            <a:stCxn id="173" idx="2"/>
            <a:endCxn id="183" idx="1"/>
          </p:cNvCxnSpPr>
          <p:nvPr/>
        </p:nvCxnSpPr>
        <p:spPr>
          <a:xfrm rot="5400000">
            <a:off x="6755438" y="4889605"/>
            <a:ext cx="747703" cy="26894"/>
          </a:xfrm>
          <a:prstGeom prst="bentConnector4">
            <a:avLst>
              <a:gd name="adj1" fmla="val 43440"/>
              <a:gd name="adj2" fmla="val 950004"/>
            </a:avLst>
          </a:prstGeom>
          <a:solidFill>
            <a:schemeClr val="bg2"/>
          </a:solidFill>
          <a:ln w="76200" cap="sq">
            <a:solidFill>
              <a:srgbClr val="1293D0"/>
            </a:solidFill>
            <a:round/>
            <a:headEnd type="none"/>
            <a:tailEnd type="triangle" w="sm" len="sm"/>
          </a:ln>
        </p:spPr>
        <p:style>
          <a:lnRef idx="2">
            <a:schemeClr val="accent1"/>
          </a:lnRef>
          <a:fillRef idx="0">
            <a:schemeClr val="accent1"/>
          </a:fillRef>
          <a:effectRef idx="1">
            <a:schemeClr val="accent1"/>
          </a:effectRef>
          <a:fontRef idx="minor">
            <a:schemeClr val="tx1"/>
          </a:fontRef>
        </p:style>
      </p:cxnSp>
      <p:sp>
        <p:nvSpPr>
          <p:cNvPr id="183" name="TextBox 12"/>
          <p:cNvSpPr txBox="1">
            <a:spLocks noChangeArrowheads="1"/>
          </p:cNvSpPr>
          <p:nvPr/>
        </p:nvSpPr>
        <p:spPr bwMode="auto">
          <a:xfrm>
            <a:off x="7115841" y="5178800"/>
            <a:ext cx="1159028" cy="196208"/>
          </a:xfrm>
          <a:prstGeom prst="rect">
            <a:avLst/>
          </a:prstGeom>
          <a:noFill/>
          <a:ln w="9525">
            <a:noFill/>
            <a:miter lim="800000"/>
            <a:headEnd/>
            <a:tailEnd/>
          </a:ln>
        </p:spPr>
        <p:txBody>
          <a:bodyPr wrap="square">
            <a:spAutoFit/>
          </a:bodyPr>
          <a:lstStyle/>
          <a:p>
            <a:r>
              <a:rPr lang="en-US" sz="675" dirty="0">
                <a:solidFill>
                  <a:schemeClr val="tx2"/>
                </a:solidFill>
              </a:rPr>
              <a:t>ARTEMISINIC ACID</a:t>
            </a:r>
          </a:p>
        </p:txBody>
      </p:sp>
      <p:grpSp>
        <p:nvGrpSpPr>
          <p:cNvPr id="255" name="Group 254"/>
          <p:cNvGrpSpPr/>
          <p:nvPr/>
        </p:nvGrpSpPr>
        <p:grpSpPr>
          <a:xfrm>
            <a:off x="8364423" y="3992846"/>
            <a:ext cx="1160578" cy="519027"/>
            <a:chOff x="6935710" y="3481616"/>
            <a:chExt cx="1547437" cy="692036"/>
          </a:xfrm>
        </p:grpSpPr>
        <p:pic>
          <p:nvPicPr>
            <p:cNvPr id="245" name="Picture 244" descr="shutterstock_97777598.jpg"/>
            <p:cNvPicPr>
              <a:picLocks noChangeAspect="1"/>
            </p:cNvPicPr>
            <p:nvPr/>
          </p:nvPicPr>
          <p:blipFill rotWithShape="1">
            <a:blip r:embed="rId11" cstate="print">
              <a:clrChange>
                <a:clrFrom>
                  <a:srgbClr val="FFFFFF"/>
                </a:clrFrom>
                <a:clrTo>
                  <a:srgbClr val="FFFFFF">
                    <a:alpha val="0"/>
                  </a:srgbClr>
                </a:clrTo>
              </a:clrChange>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a:ext>
              </a:extLst>
            </a:blip>
            <a:srcRect r="11176"/>
            <a:stretch/>
          </p:blipFill>
          <p:spPr>
            <a:xfrm>
              <a:off x="7302583" y="3481616"/>
              <a:ext cx="574118" cy="646355"/>
            </a:xfrm>
            <a:prstGeom prst="rect">
              <a:avLst/>
            </a:prstGeom>
          </p:spPr>
        </p:pic>
        <p:pic>
          <p:nvPicPr>
            <p:cNvPr id="247" name="Picture 246" descr="shutterstock_13476466.jpg"/>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92318" y="3514949"/>
              <a:ext cx="990829" cy="658703"/>
            </a:xfrm>
            <a:prstGeom prst="rect">
              <a:avLst/>
            </a:prstGeom>
          </p:spPr>
        </p:pic>
        <p:pic>
          <p:nvPicPr>
            <p:cNvPr id="254" name="Picture 253"/>
            <p:cNvPicPr>
              <a:picLocks noChangeAspect="1"/>
            </p:cNvPicPr>
            <p:nvPr/>
          </p:nvPicPr>
          <p:blipFill>
            <a:blip r:embed="rId14">
              <a:clrChange>
                <a:clrFrom>
                  <a:srgbClr val="FFFFFF"/>
                </a:clrFrom>
                <a:clrTo>
                  <a:srgbClr val="FFFFFF">
                    <a:alpha val="0"/>
                  </a:srgbClr>
                </a:clrTo>
              </a:clrChange>
            </a:blip>
            <a:stretch>
              <a:fillRect/>
            </a:stretch>
          </p:blipFill>
          <p:spPr>
            <a:xfrm>
              <a:off x="6935710" y="3541777"/>
              <a:ext cx="455833" cy="589076"/>
            </a:xfrm>
            <a:prstGeom prst="rect">
              <a:avLst/>
            </a:prstGeom>
          </p:spPr>
        </p:pic>
      </p:grpSp>
      <p:sp>
        <p:nvSpPr>
          <p:cNvPr id="172" name="Rectangle 171"/>
          <p:cNvSpPr>
            <a:spLocks/>
          </p:cNvSpPr>
          <p:nvPr/>
        </p:nvSpPr>
        <p:spPr bwMode="auto">
          <a:xfrm>
            <a:off x="6799835" y="4100439"/>
            <a:ext cx="685800" cy="137160"/>
          </a:xfrm>
          <a:prstGeom prst="rect">
            <a:avLst/>
          </a:prstGeom>
          <a:solidFill>
            <a:srgbClr val="A33144"/>
          </a:solidFill>
          <a:ln w="12700" cmpd="sng">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i="1" dirty="0">
                <a:solidFill>
                  <a:srgbClr val="FFFFFF"/>
                </a:solidFill>
              </a:rPr>
              <a:t>monoterpenes</a:t>
            </a:r>
          </a:p>
        </p:txBody>
      </p:sp>
      <p:sp>
        <p:nvSpPr>
          <p:cNvPr id="173" name="Rectangle 172"/>
          <p:cNvSpPr>
            <a:spLocks/>
          </p:cNvSpPr>
          <p:nvPr/>
        </p:nvSpPr>
        <p:spPr bwMode="auto">
          <a:xfrm>
            <a:off x="6799835" y="4392041"/>
            <a:ext cx="685800" cy="137160"/>
          </a:xfrm>
          <a:prstGeom prst="rect">
            <a:avLst/>
          </a:prstGeom>
          <a:solidFill>
            <a:srgbClr val="DA5918"/>
          </a:solidFill>
          <a:ln w="12700" cmpd="sng">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i="1" dirty="0">
                <a:solidFill>
                  <a:schemeClr val="bg1"/>
                </a:solidFill>
              </a:rPr>
              <a:t>sesquiterpenes</a:t>
            </a:r>
            <a:endParaRPr lang="en-US" sz="600" i="1" dirty="0">
              <a:solidFill>
                <a:srgbClr val="FDB913"/>
              </a:solidFill>
            </a:endParaRPr>
          </a:p>
        </p:txBody>
      </p:sp>
      <p:sp>
        <p:nvSpPr>
          <p:cNvPr id="149" name="Rectangle 148"/>
          <p:cNvSpPr>
            <a:spLocks/>
          </p:cNvSpPr>
          <p:nvPr/>
        </p:nvSpPr>
        <p:spPr bwMode="auto">
          <a:xfrm>
            <a:off x="5952443" y="3807894"/>
            <a:ext cx="685800" cy="137160"/>
          </a:xfrm>
          <a:prstGeom prst="rect">
            <a:avLst/>
          </a:prstGeom>
          <a:ln w="12700" cmpd="sng">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dirty="0">
                <a:solidFill>
                  <a:srgbClr val="FDB913"/>
                </a:solidFill>
              </a:rPr>
              <a:t>IPP/DMAPP</a:t>
            </a:r>
          </a:p>
        </p:txBody>
      </p:sp>
      <p:pic>
        <p:nvPicPr>
          <p:cNvPr id="219" name="Picture 8"/>
          <p:cNvPicPr>
            <a:picLocks noChangeAspect="1" noChangeArrowheads="1"/>
          </p:cNvPicPr>
          <p:nvPr/>
        </p:nvPicPr>
        <p:blipFill>
          <a:blip r:embed="rId15" cstate="print">
            <a:clrChange>
              <a:clrFrom>
                <a:srgbClr val="EDEDED"/>
              </a:clrFrom>
              <a:clrTo>
                <a:srgbClr val="EDEDED">
                  <a:alpha val="0"/>
                </a:srgbClr>
              </a:clrTo>
            </a:clrChange>
            <a:extLst>
              <a:ext uri="{28A0092B-C50C-407E-A947-70E740481C1C}">
                <a14:useLocalDpi xmlns:a14="http://schemas.microsoft.com/office/drawing/2010/main" val="0"/>
              </a:ext>
            </a:extLst>
          </a:blip>
          <a:srcRect/>
          <a:stretch>
            <a:fillRect/>
          </a:stretch>
        </p:blipFill>
        <p:spPr bwMode="auto">
          <a:xfrm>
            <a:off x="7115841" y="5338743"/>
            <a:ext cx="671667" cy="390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7" name="Picture 276" descr="iStock_Cleaning Products Group 000011253267Large.jpg"/>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6099" y="4940171"/>
            <a:ext cx="482661" cy="593958"/>
          </a:xfrm>
          <a:prstGeom prst="rect">
            <a:avLst/>
          </a:prstGeom>
        </p:spPr>
      </p:pic>
      <p:sp>
        <p:nvSpPr>
          <p:cNvPr id="176" name="TextBox 12"/>
          <p:cNvSpPr txBox="1">
            <a:spLocks noChangeArrowheads="1"/>
          </p:cNvSpPr>
          <p:nvPr/>
        </p:nvSpPr>
        <p:spPr bwMode="auto">
          <a:xfrm>
            <a:off x="7980777" y="4588274"/>
            <a:ext cx="892671" cy="196208"/>
          </a:xfrm>
          <a:prstGeom prst="rect">
            <a:avLst/>
          </a:prstGeom>
          <a:noFill/>
          <a:ln w="9525">
            <a:noFill/>
            <a:miter lim="800000"/>
            <a:headEnd/>
            <a:tailEnd/>
          </a:ln>
        </p:spPr>
        <p:txBody>
          <a:bodyPr wrap="square">
            <a:spAutoFit/>
          </a:bodyPr>
          <a:lstStyle/>
          <a:p>
            <a:r>
              <a:rPr lang="en-US" sz="675" dirty="0">
                <a:solidFill>
                  <a:srgbClr val="DA5918"/>
                </a:solidFill>
              </a:rPr>
              <a:t>FARNESENE</a:t>
            </a:r>
          </a:p>
        </p:txBody>
      </p:sp>
      <p:grpSp>
        <p:nvGrpSpPr>
          <p:cNvPr id="2" name="Group 1"/>
          <p:cNvGrpSpPr/>
          <p:nvPr/>
        </p:nvGrpSpPr>
        <p:grpSpPr>
          <a:xfrm>
            <a:off x="5518922" y="4710548"/>
            <a:ext cx="883406" cy="486372"/>
            <a:chOff x="3802563" y="5137730"/>
            <a:chExt cx="1177874" cy="648496"/>
          </a:xfrm>
        </p:grpSpPr>
        <p:sp>
          <p:nvSpPr>
            <p:cNvPr id="52" name="AutoShape 10"/>
            <p:cNvSpPr>
              <a:spLocks noChangeAspect="1" noChangeArrowheads="1"/>
            </p:cNvSpPr>
            <p:nvPr/>
          </p:nvSpPr>
          <p:spPr bwMode="auto">
            <a:xfrm rot="8144769">
              <a:off x="4191178" y="5137730"/>
              <a:ext cx="789259" cy="236776"/>
            </a:xfrm>
            <a:prstGeom prst="rightArrow">
              <a:avLst>
                <a:gd name="adj1" fmla="val 50000"/>
                <a:gd name="adj2" fmla="val 34987"/>
              </a:avLst>
            </a:prstGeom>
            <a:solidFill>
              <a:srgbClr val="1293D0"/>
            </a:solidFill>
            <a:ln w="12700" cmpd="sng">
              <a:noFill/>
              <a:headEnd/>
              <a:tailEnd/>
            </a:ln>
          </p:spPr>
          <p:style>
            <a:lnRef idx="3">
              <a:schemeClr val="lt1"/>
            </a:lnRef>
            <a:fillRef idx="1">
              <a:schemeClr val="accent3"/>
            </a:fillRef>
            <a:effectRef idx="1">
              <a:schemeClr val="accent3"/>
            </a:effectRef>
            <a:fontRef idx="minor">
              <a:schemeClr val="lt1"/>
            </a:fontRef>
          </p:style>
          <p:txBody>
            <a:bodyPr wrap="none" lIns="76412" tIns="38206" rIns="76412" bIns="38206" anchor="ctr"/>
            <a:lstStyle/>
            <a:p>
              <a:pPr defTabSz="764381"/>
              <a:endParaRPr lang="en-US" sz="675" b="1" i="1" dirty="0">
                <a:solidFill>
                  <a:schemeClr val="bg1"/>
                </a:solidFill>
              </a:endParaRPr>
            </a:p>
          </p:txBody>
        </p:sp>
        <p:sp>
          <p:nvSpPr>
            <p:cNvPr id="53" name="Rectangle 52"/>
            <p:cNvSpPr>
              <a:spLocks/>
            </p:cNvSpPr>
            <p:nvPr/>
          </p:nvSpPr>
          <p:spPr bwMode="auto">
            <a:xfrm>
              <a:off x="3802563" y="5590740"/>
              <a:ext cx="961667" cy="195486"/>
            </a:xfrm>
            <a:prstGeom prst="rect">
              <a:avLst/>
            </a:prstGeom>
            <a:solidFill>
              <a:srgbClr val="DA5918"/>
            </a:solidFill>
            <a:ln w="12700" cmpd="sng">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rtlCol="0" anchor="ctr" anchorCtr="1" compatLnSpc="1">
              <a:prstTxWarp prst="textNoShape">
                <a:avLst/>
              </a:prstTxWarp>
            </a:bodyPr>
            <a:lstStyle/>
            <a:p>
              <a:pPr algn="ctr"/>
              <a:r>
                <a:rPr lang="en-US" sz="600" i="1" dirty="0">
                  <a:solidFill>
                    <a:schemeClr val="bg1"/>
                  </a:solidFill>
                </a:rPr>
                <a:t>CAROTENOIDS</a:t>
              </a:r>
              <a:endParaRPr lang="en-US" sz="600" i="1" dirty="0">
                <a:solidFill>
                  <a:srgbClr val="FDB913"/>
                </a:solidFill>
              </a:endParaRPr>
            </a:p>
          </p:txBody>
        </p:sp>
      </p:grpSp>
      <p:sp>
        <p:nvSpPr>
          <p:cNvPr id="3" name="TextBox 2">
            <a:extLst>
              <a:ext uri="{FF2B5EF4-FFF2-40B4-BE49-F238E27FC236}">
                <a16:creationId xmlns:a16="http://schemas.microsoft.com/office/drawing/2014/main" id="{789D415A-922A-4341-8B15-0D99DFFE2ED1}"/>
              </a:ext>
            </a:extLst>
          </p:cNvPr>
          <p:cNvSpPr txBox="1"/>
          <p:nvPr/>
        </p:nvSpPr>
        <p:spPr>
          <a:xfrm>
            <a:off x="838200" y="6387587"/>
            <a:ext cx="4034951" cy="369332"/>
          </a:xfrm>
          <a:prstGeom prst="rect">
            <a:avLst/>
          </a:prstGeom>
          <a:noFill/>
        </p:spPr>
        <p:txBody>
          <a:bodyPr wrap="none" rtlCol="0">
            <a:spAutoFit/>
          </a:bodyPr>
          <a:lstStyle/>
          <a:p>
            <a:r>
              <a:rPr lang="en-US" dirty="0"/>
              <a:t>Courtesy:  Amyris </a:t>
            </a:r>
            <a:r>
              <a:rPr lang="en-US" dirty="0" err="1"/>
              <a:t>inc.</a:t>
            </a:r>
            <a:r>
              <a:rPr lang="en-US" dirty="0"/>
              <a:t>  http://amyris.com</a:t>
            </a:r>
          </a:p>
        </p:txBody>
      </p:sp>
      <p:sp>
        <p:nvSpPr>
          <p:cNvPr id="56" name="TextBox 55">
            <a:extLst>
              <a:ext uri="{FF2B5EF4-FFF2-40B4-BE49-F238E27FC236}">
                <a16:creationId xmlns:a16="http://schemas.microsoft.com/office/drawing/2014/main" id="{425822FA-D948-4C8B-AA8F-8C2AAFBB7929}"/>
              </a:ext>
            </a:extLst>
          </p:cNvPr>
          <p:cNvSpPr txBox="1"/>
          <p:nvPr/>
        </p:nvSpPr>
        <p:spPr>
          <a:xfrm>
            <a:off x="8480152" y="1542706"/>
            <a:ext cx="3325719" cy="646331"/>
          </a:xfrm>
          <a:prstGeom prst="rect">
            <a:avLst/>
          </a:prstGeom>
          <a:solidFill>
            <a:schemeClr val="accent2"/>
          </a:solidFill>
        </p:spPr>
        <p:txBody>
          <a:bodyPr wrap="none" rtlCol="0">
            <a:spAutoFit/>
          </a:bodyPr>
          <a:lstStyle/>
          <a:p>
            <a:r>
              <a:rPr lang="en-US" dirty="0">
                <a:solidFill>
                  <a:schemeClr val="bg1"/>
                </a:solidFill>
              </a:rPr>
              <a:t>Amyris is hiring F# </a:t>
            </a:r>
            <a:r>
              <a:rPr lang="en-US" dirty="0" err="1">
                <a:solidFill>
                  <a:schemeClr val="bg1"/>
                </a:solidFill>
              </a:rPr>
              <a:t>devs</a:t>
            </a:r>
            <a:r>
              <a:rPr lang="en-US" dirty="0">
                <a:solidFill>
                  <a:schemeClr val="bg1"/>
                </a:solidFill>
              </a:rPr>
              <a:t> </a:t>
            </a:r>
            <a:br>
              <a:rPr lang="en-US" dirty="0">
                <a:solidFill>
                  <a:schemeClr val="bg1"/>
                </a:solidFill>
              </a:rPr>
            </a:br>
            <a:r>
              <a:rPr lang="en-US" dirty="0">
                <a:solidFill>
                  <a:schemeClr val="bg1"/>
                </a:solidFill>
              </a:rPr>
              <a:t>https://tinyurl.com/fsharpamyris </a:t>
            </a:r>
          </a:p>
        </p:txBody>
      </p:sp>
    </p:spTree>
    <p:extLst>
      <p:ext uri="{BB962C8B-B14F-4D97-AF65-F5344CB8AC3E}">
        <p14:creationId xmlns:p14="http://schemas.microsoft.com/office/powerpoint/2010/main" val="949763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212" y="365125"/>
            <a:ext cx="10434587" cy="424889"/>
          </a:xfrm>
        </p:spPr>
        <p:txBody>
          <a:bodyPr>
            <a:normAutofit fontScale="90000"/>
          </a:bodyPr>
          <a:lstStyle/>
          <a:p>
            <a:r>
              <a:rPr lang="en-US" dirty="0"/>
              <a:t>Genetic Algorithm</a:t>
            </a:r>
          </a:p>
        </p:txBody>
      </p:sp>
      <p:pic>
        <p:nvPicPr>
          <p:cNvPr id="4" name="Picture 3"/>
          <p:cNvPicPr>
            <a:picLocks noChangeAspect="1"/>
          </p:cNvPicPr>
          <p:nvPr/>
        </p:nvPicPr>
        <p:blipFill rotWithShape="1">
          <a:blip r:embed="rId2"/>
          <a:srcRect r="67850"/>
          <a:stretch/>
        </p:blipFill>
        <p:spPr>
          <a:xfrm>
            <a:off x="1735757" y="2230706"/>
            <a:ext cx="5582652" cy="1838325"/>
          </a:xfrm>
          <a:prstGeom prst="rect">
            <a:avLst/>
          </a:prstGeom>
        </p:spPr>
      </p:pic>
      <p:sp>
        <p:nvSpPr>
          <p:cNvPr id="7" name="Rectangle 2"/>
          <p:cNvSpPr>
            <a:spLocks noChangeArrowheads="1"/>
          </p:cNvSpPr>
          <p:nvPr/>
        </p:nvSpPr>
        <p:spPr bwMode="auto">
          <a:xfrm>
            <a:off x="2063017" y="955031"/>
            <a:ext cx="28552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600" dirty="0">
                <a:solidFill>
                  <a:srgbClr val="404040"/>
                </a:solidFill>
                <a:latin typeface="Arial Unicode MS" panose="020B0604020202020204" pitchFamily="34" charset="-128"/>
              </a:rPr>
              <a:t>MSIPETQKGVIFYESHGKLE</a:t>
            </a:r>
            <a:r>
              <a:rPr lang="en-US" altLang="en-US" sz="1050" dirty="0"/>
              <a:t> </a:t>
            </a:r>
            <a:endParaRPr lang="en-US" altLang="en-US" sz="4000" dirty="0">
              <a:latin typeface="Arial" panose="020B0604020202020204" pitchFamily="34" charset="0"/>
            </a:endParaRPr>
          </a:p>
        </p:txBody>
      </p:sp>
      <p:sp>
        <p:nvSpPr>
          <p:cNvPr id="8" name="TextBox 7"/>
          <p:cNvSpPr txBox="1"/>
          <p:nvPr/>
        </p:nvSpPr>
        <p:spPr>
          <a:xfrm>
            <a:off x="7453164" y="2993457"/>
            <a:ext cx="559769" cy="369332"/>
          </a:xfrm>
          <a:prstGeom prst="rect">
            <a:avLst/>
          </a:prstGeom>
          <a:noFill/>
        </p:spPr>
        <p:txBody>
          <a:bodyPr wrap="none" rtlCol="0">
            <a:spAutoFit/>
          </a:bodyPr>
          <a:lstStyle/>
          <a:p>
            <a:r>
              <a:rPr lang="en-US" dirty="0"/>
              <a:t>…….</a:t>
            </a:r>
          </a:p>
        </p:txBody>
      </p:sp>
      <p:sp>
        <p:nvSpPr>
          <p:cNvPr id="9" name="Down Arrow 8"/>
          <p:cNvSpPr/>
          <p:nvPr/>
        </p:nvSpPr>
        <p:spPr>
          <a:xfrm>
            <a:off x="2842661" y="1366788"/>
            <a:ext cx="490888" cy="75077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429804" y="1458602"/>
            <a:ext cx="4896149" cy="369332"/>
          </a:xfrm>
          <a:prstGeom prst="rect">
            <a:avLst/>
          </a:prstGeom>
          <a:noFill/>
        </p:spPr>
        <p:txBody>
          <a:bodyPr wrap="none" rtlCol="0">
            <a:spAutoFit/>
          </a:bodyPr>
          <a:lstStyle/>
          <a:p>
            <a:r>
              <a:rPr lang="en-US" dirty="0"/>
              <a:t>1. Generate initial random population by sampling</a:t>
            </a:r>
          </a:p>
        </p:txBody>
      </p:sp>
      <p:sp>
        <p:nvSpPr>
          <p:cNvPr id="11" name="Arc 10"/>
          <p:cNvSpPr/>
          <p:nvPr/>
        </p:nvSpPr>
        <p:spPr>
          <a:xfrm>
            <a:off x="3203745" y="4182178"/>
            <a:ext cx="2459119" cy="2482231"/>
          </a:xfrm>
          <a:prstGeom prst="arc">
            <a:avLst>
              <a:gd name="adj1" fmla="val 17295456"/>
              <a:gd name="adj2" fmla="val 15027800"/>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5678671" y="4471802"/>
            <a:ext cx="4595040" cy="646331"/>
          </a:xfrm>
          <a:prstGeom prst="rect">
            <a:avLst/>
          </a:prstGeom>
          <a:noFill/>
        </p:spPr>
        <p:txBody>
          <a:bodyPr wrap="none" rtlCol="0">
            <a:spAutoFit/>
          </a:bodyPr>
          <a:lstStyle/>
          <a:p>
            <a:r>
              <a:rPr lang="en-US" dirty="0"/>
              <a:t>2. Score population for rule breaking instances,</a:t>
            </a:r>
            <a:br>
              <a:rPr lang="en-US" dirty="0"/>
            </a:br>
            <a:r>
              <a:rPr lang="en-US" dirty="0"/>
              <a:t>     ranking candidates by fitness</a:t>
            </a:r>
          </a:p>
        </p:txBody>
      </p:sp>
      <p:sp>
        <p:nvSpPr>
          <p:cNvPr id="13" name="TextBox 12"/>
          <p:cNvSpPr txBox="1"/>
          <p:nvPr/>
        </p:nvSpPr>
        <p:spPr>
          <a:xfrm>
            <a:off x="5688450" y="5238626"/>
            <a:ext cx="4648965" cy="369332"/>
          </a:xfrm>
          <a:prstGeom prst="rect">
            <a:avLst/>
          </a:prstGeom>
          <a:noFill/>
        </p:spPr>
        <p:txBody>
          <a:bodyPr wrap="none" rtlCol="0">
            <a:spAutoFit/>
          </a:bodyPr>
          <a:lstStyle/>
          <a:p>
            <a:r>
              <a:rPr lang="en-US" dirty="0"/>
              <a:t>3. Select pairs of sequences according to fitness</a:t>
            </a:r>
          </a:p>
        </p:txBody>
      </p:sp>
      <p:sp>
        <p:nvSpPr>
          <p:cNvPr id="14" name="TextBox 13"/>
          <p:cNvSpPr txBox="1"/>
          <p:nvPr/>
        </p:nvSpPr>
        <p:spPr>
          <a:xfrm>
            <a:off x="5624746" y="5857812"/>
            <a:ext cx="4955972" cy="369332"/>
          </a:xfrm>
          <a:prstGeom prst="rect">
            <a:avLst/>
          </a:prstGeom>
          <a:noFill/>
        </p:spPr>
        <p:txBody>
          <a:bodyPr wrap="none" rtlCol="0">
            <a:spAutoFit/>
          </a:bodyPr>
          <a:lstStyle/>
          <a:p>
            <a:r>
              <a:rPr lang="en-US" dirty="0"/>
              <a:t>4. Cross over sequences, mutate problematic areas</a:t>
            </a:r>
          </a:p>
        </p:txBody>
      </p:sp>
      <p:sp>
        <p:nvSpPr>
          <p:cNvPr id="15" name="TextBox 14"/>
          <p:cNvSpPr txBox="1"/>
          <p:nvPr/>
        </p:nvSpPr>
        <p:spPr>
          <a:xfrm>
            <a:off x="1803516" y="5657202"/>
            <a:ext cx="3319820" cy="646331"/>
          </a:xfrm>
          <a:prstGeom prst="rect">
            <a:avLst/>
          </a:prstGeom>
          <a:solidFill>
            <a:schemeClr val="bg1"/>
          </a:solidFill>
          <a:ln>
            <a:solidFill>
              <a:schemeClr val="bg1">
                <a:lumMod val="75000"/>
              </a:schemeClr>
            </a:solidFill>
          </a:ln>
        </p:spPr>
        <p:txBody>
          <a:bodyPr wrap="none" rtlCol="0">
            <a:spAutoFit/>
          </a:bodyPr>
          <a:lstStyle/>
          <a:p>
            <a:r>
              <a:rPr lang="en-US" dirty="0"/>
              <a:t>5. Generate new population from</a:t>
            </a:r>
            <a:br>
              <a:rPr lang="en-US" dirty="0"/>
            </a:br>
            <a:r>
              <a:rPr lang="en-US" dirty="0"/>
              <a:t>  mating pairs of sequence</a:t>
            </a:r>
          </a:p>
        </p:txBody>
      </p:sp>
    </p:spTree>
    <p:extLst>
      <p:ext uri="{BB962C8B-B14F-4D97-AF65-F5344CB8AC3E}">
        <p14:creationId xmlns:p14="http://schemas.microsoft.com/office/powerpoint/2010/main" val="2901989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5153"/>
          </a:xfrm>
        </p:spPr>
        <p:txBody>
          <a:bodyPr>
            <a:normAutofit fontScale="90000"/>
          </a:bodyPr>
          <a:lstStyle/>
          <a:p>
            <a:r>
              <a:rPr lang="en-US" dirty="0"/>
              <a:t>Crossover and mutation</a:t>
            </a:r>
          </a:p>
        </p:txBody>
      </p:sp>
      <p:pic>
        <p:nvPicPr>
          <p:cNvPr id="4" name="Content Placeholder 3"/>
          <p:cNvPicPr>
            <a:picLocks noGrp="1" noChangeAspect="1"/>
          </p:cNvPicPr>
          <p:nvPr>
            <p:ph idx="1"/>
          </p:nvPr>
        </p:nvPicPr>
        <p:blipFill>
          <a:blip r:embed="rId2"/>
          <a:stretch>
            <a:fillRect/>
          </a:stretch>
        </p:blipFill>
        <p:spPr>
          <a:xfrm>
            <a:off x="1940894" y="2021671"/>
            <a:ext cx="18434564" cy="954943"/>
          </a:xfrm>
          <a:prstGeom prst="rect">
            <a:avLst/>
          </a:prstGeom>
        </p:spPr>
      </p:pic>
      <p:sp>
        <p:nvSpPr>
          <p:cNvPr id="5" name="Rectangle 4"/>
          <p:cNvSpPr/>
          <p:nvPr/>
        </p:nvSpPr>
        <p:spPr>
          <a:xfrm>
            <a:off x="2152651" y="2021670"/>
            <a:ext cx="4867374" cy="43517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097027" y="2466726"/>
            <a:ext cx="3599850" cy="54838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2650" y="2541435"/>
            <a:ext cx="4867374" cy="435178"/>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20024" y="2063963"/>
            <a:ext cx="4867374" cy="435178"/>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3"/>
          <p:cNvPicPr>
            <a:picLocks noChangeAspect="1"/>
          </p:cNvPicPr>
          <p:nvPr/>
        </p:nvPicPr>
        <p:blipFill rotWithShape="1">
          <a:blip r:embed="rId2"/>
          <a:srcRect b="52245"/>
          <a:stretch/>
        </p:blipFill>
        <p:spPr>
          <a:xfrm>
            <a:off x="1940894" y="4366225"/>
            <a:ext cx="18434564" cy="456033"/>
          </a:xfrm>
          <a:prstGeom prst="rect">
            <a:avLst/>
          </a:prstGeom>
        </p:spPr>
      </p:pic>
      <p:sp>
        <p:nvSpPr>
          <p:cNvPr id="10" name="Lightning Bolt 9"/>
          <p:cNvSpPr/>
          <p:nvPr/>
        </p:nvSpPr>
        <p:spPr>
          <a:xfrm>
            <a:off x="4278329" y="3418135"/>
            <a:ext cx="903271" cy="779646"/>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86337" y="4366224"/>
            <a:ext cx="874396" cy="43517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3"/>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153"/>
                    </a14:imgEffect>
                    <a14:imgEffect>
                      <a14:saturation sat="0"/>
                    </a14:imgEffect>
                  </a14:imgLayer>
                </a14:imgProps>
              </a:ext>
            </a:extLst>
          </a:blip>
          <a:srcRect l="27456" t="55670"/>
          <a:stretch/>
        </p:blipFill>
        <p:spPr>
          <a:xfrm>
            <a:off x="7020025" y="4372150"/>
            <a:ext cx="13373079" cy="423326"/>
          </a:xfrm>
          <a:prstGeom prst="rect">
            <a:avLst/>
          </a:prstGeom>
        </p:spPr>
      </p:pic>
      <p:pic>
        <p:nvPicPr>
          <p:cNvPr id="14" name="Picture 2" descr="http://www.clermont.edu.co/edublogs/science5/files/2011/09/TripletCodonTable.jpg"/>
          <p:cNvPicPr>
            <a:picLocks noChangeAspect="1" noChangeArrowheads="1"/>
          </p:cNvPicPr>
          <p:nvPr/>
        </p:nvPicPr>
        <p:blipFill rotWithShape="1">
          <a:blip r:embed="rId5">
            <a:extLst>
              <a:ext uri="{28A0092B-C50C-407E-A947-70E740481C1C}">
                <a14:useLocalDpi xmlns:a14="http://schemas.microsoft.com/office/drawing/2010/main" val="0"/>
              </a:ext>
            </a:extLst>
          </a:blip>
          <a:srcRect l="29592" t="36106" r="51376" b="48791"/>
          <a:stretch/>
        </p:blipFill>
        <p:spPr bwMode="auto">
          <a:xfrm>
            <a:off x="5624362" y="5173580"/>
            <a:ext cx="2492942" cy="14843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586337" y="4846812"/>
            <a:ext cx="874396" cy="43517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flipH="1">
            <a:off x="4635317" y="4795476"/>
            <a:ext cx="971401" cy="523220"/>
          </a:xfrm>
          <a:prstGeom prst="rect">
            <a:avLst/>
          </a:prstGeom>
          <a:noFill/>
        </p:spPr>
        <p:txBody>
          <a:bodyPr wrap="square" rtlCol="0">
            <a:spAutoFit/>
          </a:bodyPr>
          <a:lstStyle/>
          <a:p>
            <a:r>
              <a:rPr lang="en-US" sz="2800" b="1" dirty="0"/>
              <a:t>CCG</a:t>
            </a:r>
          </a:p>
        </p:txBody>
      </p:sp>
      <p:sp>
        <p:nvSpPr>
          <p:cNvPr id="21" name="Freeform 20"/>
          <p:cNvSpPr/>
          <p:nvPr/>
        </p:nvSpPr>
        <p:spPr>
          <a:xfrm>
            <a:off x="2053389" y="1777058"/>
            <a:ext cx="10664792" cy="1392060"/>
          </a:xfrm>
          <a:custGeom>
            <a:avLst/>
            <a:gdLst>
              <a:gd name="connsiteX0" fmla="*/ 0 w 10664792"/>
              <a:gd name="connsiteY0" fmla="*/ 34898 h 1576276"/>
              <a:gd name="connsiteX1" fmla="*/ 3705727 w 10664792"/>
              <a:gd name="connsiteY1" fmla="*/ 73399 h 1576276"/>
              <a:gd name="connsiteX2" fmla="*/ 5043638 w 10664792"/>
              <a:gd name="connsiteY2" fmla="*/ 689416 h 1576276"/>
              <a:gd name="connsiteX3" fmla="*/ 6217920 w 10664792"/>
              <a:gd name="connsiteY3" fmla="*/ 1478687 h 1576276"/>
              <a:gd name="connsiteX4" fmla="*/ 10664792 w 10664792"/>
              <a:gd name="connsiteY4" fmla="*/ 1536439 h 1576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4792" h="1576276">
                <a:moveTo>
                  <a:pt x="0" y="34898"/>
                </a:moveTo>
                <a:cubicBezTo>
                  <a:pt x="1432560" y="-395"/>
                  <a:pt x="2865121" y="-35687"/>
                  <a:pt x="3705727" y="73399"/>
                </a:cubicBezTo>
                <a:cubicBezTo>
                  <a:pt x="4546333" y="182485"/>
                  <a:pt x="4624939" y="455201"/>
                  <a:pt x="5043638" y="689416"/>
                </a:cubicBezTo>
                <a:cubicBezTo>
                  <a:pt x="5462337" y="923631"/>
                  <a:pt x="5281061" y="1337517"/>
                  <a:pt x="6217920" y="1478687"/>
                </a:cubicBezTo>
                <a:cubicBezTo>
                  <a:pt x="7154779" y="1619857"/>
                  <a:pt x="8909785" y="1578148"/>
                  <a:pt x="10664792" y="1536439"/>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371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405" y="365126"/>
            <a:ext cx="10818395" cy="694696"/>
          </a:xfrm>
        </p:spPr>
        <p:txBody>
          <a:bodyPr>
            <a:normAutofit fontScale="90000"/>
          </a:bodyPr>
          <a:lstStyle/>
          <a:p>
            <a:r>
              <a:rPr lang="en-US" dirty="0"/>
              <a:t>Rapid repeat detection</a:t>
            </a:r>
          </a:p>
        </p:txBody>
      </p:sp>
      <p:sp>
        <p:nvSpPr>
          <p:cNvPr id="3" name="Content Placeholder 2"/>
          <p:cNvSpPr>
            <a:spLocks noGrp="1"/>
          </p:cNvSpPr>
          <p:nvPr>
            <p:ph idx="1"/>
          </p:nvPr>
        </p:nvSpPr>
        <p:spPr>
          <a:xfrm>
            <a:off x="607796" y="1196308"/>
            <a:ext cx="7886700" cy="998755"/>
          </a:xfrm>
        </p:spPr>
        <p:txBody>
          <a:bodyPr>
            <a:normAutofit fontScale="92500" lnSpcReduction="20000"/>
          </a:bodyPr>
          <a:lstStyle/>
          <a:p>
            <a:r>
              <a:rPr lang="en-US" dirty="0"/>
              <a:t>Build suffix tree</a:t>
            </a:r>
          </a:p>
          <a:p>
            <a:pPr lvl="1"/>
            <a:r>
              <a:rPr lang="en-US" dirty="0" err="1"/>
              <a:t>E.g</a:t>
            </a:r>
            <a:r>
              <a:rPr lang="en-US" dirty="0"/>
              <a:t> given sequence  GATTACCA,  tree should contain</a:t>
            </a:r>
            <a:br>
              <a:rPr lang="en-US" dirty="0"/>
            </a:br>
            <a:endParaRPr lang="en-US" dirty="0"/>
          </a:p>
        </p:txBody>
      </p:sp>
      <p:sp>
        <p:nvSpPr>
          <p:cNvPr id="5" name="Rounded Rectangle 4"/>
          <p:cNvSpPr/>
          <p:nvPr/>
        </p:nvSpPr>
        <p:spPr>
          <a:xfrm>
            <a:off x="3930317" y="2016532"/>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ounded Rectangle 5"/>
          <p:cNvSpPr/>
          <p:nvPr/>
        </p:nvSpPr>
        <p:spPr>
          <a:xfrm>
            <a:off x="2610052" y="2672652"/>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Rounded Rectangle 6"/>
          <p:cNvSpPr/>
          <p:nvPr/>
        </p:nvSpPr>
        <p:spPr>
          <a:xfrm>
            <a:off x="3516431" y="2672652"/>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Rounded Rectangle 7"/>
          <p:cNvSpPr/>
          <p:nvPr/>
        </p:nvSpPr>
        <p:spPr>
          <a:xfrm>
            <a:off x="4422810" y="2672652"/>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Rounded Rectangle 8"/>
          <p:cNvSpPr/>
          <p:nvPr/>
        </p:nvSpPr>
        <p:spPr>
          <a:xfrm>
            <a:off x="5324378" y="2672651"/>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0" name="TextBox 9"/>
          <p:cNvSpPr txBox="1"/>
          <p:nvPr/>
        </p:nvSpPr>
        <p:spPr>
          <a:xfrm>
            <a:off x="9784188" y="1470807"/>
            <a:ext cx="1042978" cy="2031325"/>
          </a:xfrm>
          <a:prstGeom prst="rect">
            <a:avLst/>
          </a:prstGeom>
          <a:noFill/>
        </p:spPr>
        <p:txBody>
          <a:bodyPr wrap="none" rtlCol="0">
            <a:spAutoFit/>
          </a:bodyPr>
          <a:lstStyle/>
          <a:p>
            <a:pPr algn="r"/>
            <a:r>
              <a:rPr lang="en-US" dirty="0"/>
              <a:t>GATTACA</a:t>
            </a:r>
          </a:p>
          <a:p>
            <a:pPr algn="r"/>
            <a:r>
              <a:rPr lang="en-US" dirty="0"/>
              <a:t>ATTACA</a:t>
            </a:r>
          </a:p>
          <a:p>
            <a:pPr algn="r"/>
            <a:r>
              <a:rPr lang="en-US" dirty="0"/>
              <a:t>TTACA</a:t>
            </a:r>
          </a:p>
          <a:p>
            <a:pPr algn="r"/>
            <a:r>
              <a:rPr lang="en-US" dirty="0"/>
              <a:t>TACA</a:t>
            </a:r>
          </a:p>
          <a:p>
            <a:pPr algn="r"/>
            <a:r>
              <a:rPr lang="en-US" dirty="0"/>
              <a:t>ACA</a:t>
            </a:r>
          </a:p>
          <a:p>
            <a:pPr algn="r"/>
            <a:r>
              <a:rPr lang="en-US" dirty="0"/>
              <a:t>CA</a:t>
            </a:r>
          </a:p>
          <a:p>
            <a:pPr algn="r"/>
            <a:r>
              <a:rPr lang="en-US" dirty="0"/>
              <a:t>A</a:t>
            </a:r>
          </a:p>
        </p:txBody>
      </p:sp>
      <p:sp>
        <p:nvSpPr>
          <p:cNvPr id="11" name="Rounded Rectangle 10"/>
          <p:cNvSpPr/>
          <p:nvPr/>
        </p:nvSpPr>
        <p:spPr>
          <a:xfrm>
            <a:off x="5889057" y="3211666"/>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2" name="Rounded Rectangle 11"/>
          <p:cNvSpPr/>
          <p:nvPr/>
        </p:nvSpPr>
        <p:spPr>
          <a:xfrm>
            <a:off x="6504636" y="3683304"/>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3" name="Rounded Rectangle 12"/>
          <p:cNvSpPr/>
          <p:nvPr/>
        </p:nvSpPr>
        <p:spPr>
          <a:xfrm>
            <a:off x="7024400" y="4164567"/>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4" name="Rounded Rectangle 13"/>
          <p:cNvSpPr/>
          <p:nvPr/>
        </p:nvSpPr>
        <p:spPr>
          <a:xfrm>
            <a:off x="7486851" y="4674706"/>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5" name="Rounded Rectangle 14"/>
          <p:cNvSpPr/>
          <p:nvPr/>
        </p:nvSpPr>
        <p:spPr>
          <a:xfrm>
            <a:off x="1785268" y="2486470"/>
            <a:ext cx="376260"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ounded Rectangle 15"/>
          <p:cNvSpPr/>
          <p:nvPr/>
        </p:nvSpPr>
        <p:spPr>
          <a:xfrm>
            <a:off x="7900737" y="5146344"/>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7" name="Rounded Rectangle 16"/>
          <p:cNvSpPr/>
          <p:nvPr/>
        </p:nvSpPr>
        <p:spPr>
          <a:xfrm>
            <a:off x="4422810" y="5010811"/>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8" name="Rounded Rectangle 17"/>
          <p:cNvSpPr/>
          <p:nvPr/>
        </p:nvSpPr>
        <p:spPr>
          <a:xfrm>
            <a:off x="13624121" y="8101298"/>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9" name="Rounded Rectangle 18"/>
          <p:cNvSpPr/>
          <p:nvPr/>
        </p:nvSpPr>
        <p:spPr>
          <a:xfrm>
            <a:off x="8415251" y="5649295"/>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0" name="Rounded Rectangle 19"/>
          <p:cNvSpPr/>
          <p:nvPr/>
        </p:nvSpPr>
        <p:spPr>
          <a:xfrm>
            <a:off x="4422810" y="4306751"/>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1" name="Rounded Rectangle 20"/>
          <p:cNvSpPr/>
          <p:nvPr/>
        </p:nvSpPr>
        <p:spPr>
          <a:xfrm>
            <a:off x="13417178" y="8122986"/>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2" name="Rounded Rectangle 21"/>
          <p:cNvSpPr/>
          <p:nvPr/>
        </p:nvSpPr>
        <p:spPr>
          <a:xfrm>
            <a:off x="14552521" y="9075887"/>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23" name="Rounded Rectangle 22"/>
          <p:cNvSpPr/>
          <p:nvPr/>
        </p:nvSpPr>
        <p:spPr>
          <a:xfrm>
            <a:off x="9118335" y="5976608"/>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Rounded Rectangle 23"/>
          <p:cNvSpPr/>
          <p:nvPr/>
        </p:nvSpPr>
        <p:spPr>
          <a:xfrm>
            <a:off x="2617464" y="3377197"/>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27" name="Rounded Rectangle 26"/>
          <p:cNvSpPr/>
          <p:nvPr/>
        </p:nvSpPr>
        <p:spPr>
          <a:xfrm>
            <a:off x="2619359" y="3810934"/>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28" name="Rounded Rectangle 27"/>
          <p:cNvSpPr/>
          <p:nvPr/>
        </p:nvSpPr>
        <p:spPr>
          <a:xfrm>
            <a:off x="2581733" y="4499969"/>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9" name="Rounded Rectangle 28"/>
          <p:cNvSpPr/>
          <p:nvPr/>
        </p:nvSpPr>
        <p:spPr>
          <a:xfrm>
            <a:off x="2614752" y="5170421"/>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0" name="Rounded Rectangle 29"/>
          <p:cNvSpPr/>
          <p:nvPr/>
        </p:nvSpPr>
        <p:spPr>
          <a:xfrm>
            <a:off x="2619280" y="5700433"/>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1" name="Rounded Rectangle 30"/>
          <p:cNvSpPr/>
          <p:nvPr/>
        </p:nvSpPr>
        <p:spPr>
          <a:xfrm>
            <a:off x="2581733" y="6172165"/>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ounded Rectangle 31"/>
          <p:cNvSpPr/>
          <p:nvPr/>
        </p:nvSpPr>
        <p:spPr>
          <a:xfrm>
            <a:off x="3516431" y="3390537"/>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33" name="Rounded Rectangle 32"/>
          <p:cNvSpPr/>
          <p:nvPr/>
        </p:nvSpPr>
        <p:spPr>
          <a:xfrm>
            <a:off x="3516431" y="3949008"/>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4" name="Rounded Rectangle 33"/>
          <p:cNvSpPr/>
          <p:nvPr/>
        </p:nvSpPr>
        <p:spPr>
          <a:xfrm>
            <a:off x="3509110" y="4522310"/>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Rounded Rectangle 34"/>
          <p:cNvSpPr/>
          <p:nvPr/>
        </p:nvSpPr>
        <p:spPr>
          <a:xfrm>
            <a:off x="3459774" y="5175165"/>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6" name="Rounded Rectangle 35"/>
          <p:cNvSpPr/>
          <p:nvPr/>
        </p:nvSpPr>
        <p:spPr>
          <a:xfrm>
            <a:off x="3434662" y="5795289"/>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7" name="Rounded Rectangle 36"/>
          <p:cNvSpPr/>
          <p:nvPr/>
        </p:nvSpPr>
        <p:spPr>
          <a:xfrm>
            <a:off x="4344203" y="3559049"/>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41" name="Straight Arrow Connector 40"/>
          <p:cNvCxnSpPr>
            <a:stCxn id="7" idx="2"/>
            <a:endCxn id="37" idx="0"/>
          </p:cNvCxnSpPr>
          <p:nvPr/>
        </p:nvCxnSpPr>
        <p:spPr>
          <a:xfrm>
            <a:off x="3723374" y="3030394"/>
            <a:ext cx="827772" cy="528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7" idx="2"/>
            <a:endCxn id="20" idx="0"/>
          </p:cNvCxnSpPr>
          <p:nvPr/>
        </p:nvCxnSpPr>
        <p:spPr>
          <a:xfrm>
            <a:off x="4551147" y="3916792"/>
            <a:ext cx="78607" cy="389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0" idx="2"/>
            <a:endCxn id="17" idx="0"/>
          </p:cNvCxnSpPr>
          <p:nvPr/>
        </p:nvCxnSpPr>
        <p:spPr>
          <a:xfrm>
            <a:off x="4629753" y="4664494"/>
            <a:ext cx="0" cy="346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4422810" y="5824941"/>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8" name="Straight Arrow Connector 47"/>
          <p:cNvCxnSpPr>
            <a:stCxn id="17" idx="2"/>
            <a:endCxn id="47" idx="0"/>
          </p:cNvCxnSpPr>
          <p:nvPr/>
        </p:nvCxnSpPr>
        <p:spPr>
          <a:xfrm>
            <a:off x="4629753" y="5368554"/>
            <a:ext cx="0" cy="456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1845137" y="3109747"/>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54" name="Rounded Rectangle 53"/>
          <p:cNvSpPr/>
          <p:nvPr/>
        </p:nvSpPr>
        <p:spPr>
          <a:xfrm>
            <a:off x="1738764" y="3758667"/>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6" name="Rounded Rectangle 55"/>
          <p:cNvSpPr/>
          <p:nvPr/>
        </p:nvSpPr>
        <p:spPr>
          <a:xfrm>
            <a:off x="1697542" y="4407587"/>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58" name="Straight Arrow Connector 57"/>
          <p:cNvCxnSpPr>
            <a:stCxn id="5" idx="2"/>
            <a:endCxn id="6" idx="0"/>
          </p:cNvCxnSpPr>
          <p:nvPr/>
        </p:nvCxnSpPr>
        <p:spPr>
          <a:xfrm flipH="1">
            <a:off x="2816996" y="2374275"/>
            <a:ext cx="1320265" cy="298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6" idx="2"/>
            <a:endCxn id="53" idx="0"/>
          </p:cNvCxnSpPr>
          <p:nvPr/>
        </p:nvCxnSpPr>
        <p:spPr>
          <a:xfrm flipH="1">
            <a:off x="2052081" y="3030394"/>
            <a:ext cx="764915" cy="7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3" idx="2"/>
            <a:endCxn id="54" idx="0"/>
          </p:cNvCxnSpPr>
          <p:nvPr/>
        </p:nvCxnSpPr>
        <p:spPr>
          <a:xfrm flipH="1">
            <a:off x="1945708" y="3467490"/>
            <a:ext cx="106373" cy="291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4" idx="2"/>
            <a:endCxn id="56" idx="0"/>
          </p:cNvCxnSpPr>
          <p:nvPr/>
        </p:nvCxnSpPr>
        <p:spPr>
          <a:xfrm flipH="1">
            <a:off x="1904485" y="4116410"/>
            <a:ext cx="41222" cy="291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 idx="2"/>
            <a:endCxn id="24" idx="0"/>
          </p:cNvCxnSpPr>
          <p:nvPr/>
        </p:nvCxnSpPr>
        <p:spPr>
          <a:xfrm flipH="1">
            <a:off x="2805595" y="3030394"/>
            <a:ext cx="11401" cy="346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24" idx="2"/>
            <a:endCxn id="27" idx="0"/>
          </p:cNvCxnSpPr>
          <p:nvPr/>
        </p:nvCxnSpPr>
        <p:spPr>
          <a:xfrm>
            <a:off x="2805595" y="3734939"/>
            <a:ext cx="1895" cy="75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7" idx="2"/>
            <a:endCxn id="28" idx="0"/>
          </p:cNvCxnSpPr>
          <p:nvPr/>
        </p:nvCxnSpPr>
        <p:spPr>
          <a:xfrm flipH="1">
            <a:off x="2788677" y="4168676"/>
            <a:ext cx="18813" cy="331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8" idx="2"/>
            <a:endCxn id="29" idx="0"/>
          </p:cNvCxnSpPr>
          <p:nvPr/>
        </p:nvCxnSpPr>
        <p:spPr>
          <a:xfrm>
            <a:off x="2788677" y="4857712"/>
            <a:ext cx="33019" cy="312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9" idx="2"/>
            <a:endCxn id="30" idx="0"/>
          </p:cNvCxnSpPr>
          <p:nvPr/>
        </p:nvCxnSpPr>
        <p:spPr>
          <a:xfrm>
            <a:off x="2821695" y="5528164"/>
            <a:ext cx="4528" cy="172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0" idx="2"/>
            <a:endCxn id="31" idx="0"/>
          </p:cNvCxnSpPr>
          <p:nvPr/>
        </p:nvCxnSpPr>
        <p:spPr>
          <a:xfrm flipH="1">
            <a:off x="2788677" y="6058176"/>
            <a:ext cx="37547" cy="113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 idx="2"/>
          </p:cNvCxnSpPr>
          <p:nvPr/>
        </p:nvCxnSpPr>
        <p:spPr>
          <a:xfrm flipH="1">
            <a:off x="3723374" y="2374274"/>
            <a:ext cx="413886" cy="235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 idx="2"/>
            <a:endCxn id="32" idx="0"/>
          </p:cNvCxnSpPr>
          <p:nvPr/>
        </p:nvCxnSpPr>
        <p:spPr>
          <a:xfrm>
            <a:off x="3723374" y="3030394"/>
            <a:ext cx="0" cy="36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2" idx="2"/>
            <a:endCxn id="33" idx="0"/>
          </p:cNvCxnSpPr>
          <p:nvPr/>
        </p:nvCxnSpPr>
        <p:spPr>
          <a:xfrm>
            <a:off x="3723374" y="3748279"/>
            <a:ext cx="0" cy="200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3" idx="2"/>
            <a:endCxn id="34" idx="0"/>
          </p:cNvCxnSpPr>
          <p:nvPr/>
        </p:nvCxnSpPr>
        <p:spPr>
          <a:xfrm flipH="1">
            <a:off x="3716054" y="4306751"/>
            <a:ext cx="7321" cy="215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4" idx="2"/>
            <a:endCxn id="35" idx="0"/>
          </p:cNvCxnSpPr>
          <p:nvPr/>
        </p:nvCxnSpPr>
        <p:spPr>
          <a:xfrm flipH="1">
            <a:off x="3666717" y="4880052"/>
            <a:ext cx="49336" cy="295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5" idx="2"/>
            <a:endCxn id="36" idx="0"/>
          </p:cNvCxnSpPr>
          <p:nvPr/>
        </p:nvCxnSpPr>
        <p:spPr>
          <a:xfrm flipH="1">
            <a:off x="3641605" y="5532908"/>
            <a:ext cx="25112" cy="262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 idx="2"/>
            <a:endCxn id="8" idx="0"/>
          </p:cNvCxnSpPr>
          <p:nvPr/>
        </p:nvCxnSpPr>
        <p:spPr>
          <a:xfrm>
            <a:off x="4137261" y="2374275"/>
            <a:ext cx="492493" cy="298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Rounded Rectangle 90"/>
          <p:cNvSpPr/>
          <p:nvPr/>
        </p:nvSpPr>
        <p:spPr>
          <a:xfrm>
            <a:off x="5010533" y="3244948"/>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93" name="Straight Arrow Connector 92"/>
          <p:cNvCxnSpPr>
            <a:stCxn id="8" idx="2"/>
            <a:endCxn id="91" idx="0"/>
          </p:cNvCxnSpPr>
          <p:nvPr/>
        </p:nvCxnSpPr>
        <p:spPr>
          <a:xfrm>
            <a:off x="4629754" y="3030395"/>
            <a:ext cx="587723" cy="214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5" idx="2"/>
            <a:endCxn id="9" idx="1"/>
          </p:cNvCxnSpPr>
          <p:nvPr/>
        </p:nvCxnSpPr>
        <p:spPr>
          <a:xfrm>
            <a:off x="4137260" y="2374274"/>
            <a:ext cx="1187118" cy="47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 idx="3"/>
            <a:endCxn id="11" idx="0"/>
          </p:cNvCxnSpPr>
          <p:nvPr/>
        </p:nvCxnSpPr>
        <p:spPr>
          <a:xfrm>
            <a:off x="5738264" y="2851523"/>
            <a:ext cx="357736" cy="360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11" idx="3"/>
            <a:endCxn id="12" idx="0"/>
          </p:cNvCxnSpPr>
          <p:nvPr/>
        </p:nvCxnSpPr>
        <p:spPr>
          <a:xfrm>
            <a:off x="6302944" y="3390537"/>
            <a:ext cx="389823" cy="292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2" idx="3"/>
            <a:endCxn id="13" idx="0"/>
          </p:cNvCxnSpPr>
          <p:nvPr/>
        </p:nvCxnSpPr>
        <p:spPr>
          <a:xfrm>
            <a:off x="6880896" y="3862176"/>
            <a:ext cx="331634" cy="302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3" idx="3"/>
            <a:endCxn id="14" idx="0"/>
          </p:cNvCxnSpPr>
          <p:nvPr/>
        </p:nvCxnSpPr>
        <p:spPr>
          <a:xfrm>
            <a:off x="7400660" y="4343439"/>
            <a:ext cx="293134" cy="331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4" idx="3"/>
            <a:endCxn id="16" idx="0"/>
          </p:cNvCxnSpPr>
          <p:nvPr/>
        </p:nvCxnSpPr>
        <p:spPr>
          <a:xfrm>
            <a:off x="7900738" y="4853577"/>
            <a:ext cx="206943" cy="292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6" idx="3"/>
            <a:endCxn id="19" idx="0"/>
          </p:cNvCxnSpPr>
          <p:nvPr/>
        </p:nvCxnSpPr>
        <p:spPr>
          <a:xfrm>
            <a:off x="8314624" y="5325216"/>
            <a:ext cx="307571" cy="324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19" idx="3"/>
            <a:endCxn id="23" idx="1"/>
          </p:cNvCxnSpPr>
          <p:nvPr/>
        </p:nvCxnSpPr>
        <p:spPr>
          <a:xfrm>
            <a:off x="8829137" y="5828167"/>
            <a:ext cx="289198" cy="32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ounded Rectangle 110"/>
          <p:cNvSpPr/>
          <p:nvPr/>
        </p:nvSpPr>
        <p:spPr>
          <a:xfrm>
            <a:off x="5217476" y="3862175"/>
            <a:ext cx="413886" cy="35774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13" name="Straight Arrow Connector 112"/>
          <p:cNvCxnSpPr>
            <a:stCxn id="91" idx="2"/>
            <a:endCxn id="111" idx="0"/>
          </p:cNvCxnSpPr>
          <p:nvPr/>
        </p:nvCxnSpPr>
        <p:spPr>
          <a:xfrm>
            <a:off x="5217477" y="3602690"/>
            <a:ext cx="206943" cy="259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6" idx="1"/>
            <a:endCxn id="15" idx="3"/>
          </p:cNvCxnSpPr>
          <p:nvPr/>
        </p:nvCxnSpPr>
        <p:spPr>
          <a:xfrm flipH="1" flipV="1">
            <a:off x="2161528" y="2665341"/>
            <a:ext cx="448524" cy="186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4907561" y="5572000"/>
            <a:ext cx="3218492" cy="1200329"/>
          </a:xfrm>
          <a:prstGeom prst="rect">
            <a:avLst/>
          </a:prstGeom>
          <a:noFill/>
          <a:ln>
            <a:solidFill>
              <a:srgbClr val="002060"/>
            </a:solidFill>
          </a:ln>
        </p:spPr>
        <p:txBody>
          <a:bodyPr wrap="square" rtlCol="0">
            <a:spAutoFit/>
          </a:bodyPr>
          <a:lstStyle/>
          <a:p>
            <a:r>
              <a:rPr lang="en-US" dirty="0"/>
              <a:t>Can rapidly count</a:t>
            </a:r>
            <a:br>
              <a:rPr lang="en-US" dirty="0"/>
            </a:br>
            <a:r>
              <a:rPr lang="en-US" dirty="0"/>
              <a:t># occurrences of a sequence by</a:t>
            </a:r>
            <a:br>
              <a:rPr lang="en-US" dirty="0"/>
            </a:br>
            <a:r>
              <a:rPr lang="en-US" dirty="0"/>
              <a:t>searching tree and counting leaves below</a:t>
            </a:r>
          </a:p>
        </p:txBody>
      </p:sp>
    </p:spTree>
    <p:extLst>
      <p:ext uri="{BB962C8B-B14F-4D97-AF65-F5344CB8AC3E}">
        <p14:creationId xmlns:p14="http://schemas.microsoft.com/office/powerpoint/2010/main" val="2989427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4088"/>
          </a:xfrm>
        </p:spPr>
        <p:txBody>
          <a:bodyPr>
            <a:normAutofit fontScale="90000"/>
          </a:bodyPr>
          <a:lstStyle/>
          <a:p>
            <a:r>
              <a:rPr lang="en-US" dirty="0"/>
              <a:t>Rapid repeat detection</a:t>
            </a:r>
          </a:p>
        </p:txBody>
      </p:sp>
      <p:sp>
        <p:nvSpPr>
          <p:cNvPr id="18" name="Rounded Rectangle 17"/>
          <p:cNvSpPr/>
          <p:nvPr/>
        </p:nvSpPr>
        <p:spPr>
          <a:xfrm>
            <a:off x="13624121" y="8101298"/>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21" name="Rounded Rectangle 20"/>
          <p:cNvSpPr/>
          <p:nvPr/>
        </p:nvSpPr>
        <p:spPr>
          <a:xfrm>
            <a:off x="13417178" y="8122986"/>
            <a:ext cx="413886"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2" name="Rounded Rectangle 21"/>
          <p:cNvSpPr/>
          <p:nvPr/>
        </p:nvSpPr>
        <p:spPr>
          <a:xfrm>
            <a:off x="14552521" y="9075887"/>
            <a:ext cx="376260" cy="357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4" name="Content Placeholder 3"/>
          <p:cNvSpPr>
            <a:spLocks noGrp="1"/>
          </p:cNvSpPr>
          <p:nvPr>
            <p:ph idx="1"/>
          </p:nvPr>
        </p:nvSpPr>
        <p:spPr>
          <a:xfrm>
            <a:off x="838200" y="1209040"/>
            <a:ext cx="7886700" cy="758443"/>
          </a:xfrm>
        </p:spPr>
        <p:txBody>
          <a:bodyPr>
            <a:noAutofit/>
          </a:bodyPr>
          <a:lstStyle/>
          <a:p>
            <a:r>
              <a:rPr lang="en-US" sz="1600" dirty="0"/>
              <a:t>High performance F# suffix tree implementation</a:t>
            </a:r>
          </a:p>
          <a:p>
            <a:r>
              <a:rPr lang="en-US" sz="1600" dirty="0"/>
              <a:t>Indexing whole yeast genome of ~ 12 million letters for a 40 million node tree in 79 seconds including creation of binary output file</a:t>
            </a:r>
          </a:p>
          <a:p>
            <a:r>
              <a:rPr lang="en-US" sz="1600" dirty="0"/>
              <a:t>Core construction and search algorithm just 375 lines</a:t>
            </a:r>
          </a:p>
          <a:p>
            <a:r>
              <a:rPr lang="en-US" sz="1600" dirty="0"/>
              <a:t>Full implementation including memory mapped binary file format to load tree on demand is 679 lines.</a:t>
            </a:r>
          </a:p>
          <a:p>
            <a:r>
              <a:rPr lang="en-US" sz="1600" dirty="0"/>
              <a:t>Uses </a:t>
            </a:r>
            <a:r>
              <a:rPr lang="en-US" sz="1600" dirty="0" err="1"/>
              <a:t>structs</a:t>
            </a:r>
            <a:r>
              <a:rPr lang="en-US" sz="1600" dirty="0"/>
              <a:t> heavily to get compact memory usage </a:t>
            </a:r>
            <a:br>
              <a:rPr lang="en-US" sz="1600" dirty="0"/>
            </a:br>
            <a:br>
              <a:rPr lang="en-US" sz="1600" dirty="0"/>
            </a:br>
            <a:endParaRPr lang="en-US" sz="1600" dirty="0"/>
          </a:p>
        </p:txBody>
      </p:sp>
      <p:sp>
        <p:nvSpPr>
          <p:cNvPr id="25" name="TextBox 24"/>
          <p:cNvSpPr txBox="1"/>
          <p:nvPr/>
        </p:nvSpPr>
        <p:spPr>
          <a:xfrm>
            <a:off x="916352" y="3390554"/>
            <a:ext cx="7808548" cy="2492990"/>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 time indexing</a:t>
            </a:r>
          </a:p>
          <a:p>
            <a:r>
              <a:rPr lang="en-US" sz="1200" dirty="0">
                <a:latin typeface="Courier New" panose="02070309020205020404" pitchFamily="49" charset="0"/>
                <a:cs typeface="Courier New" panose="02070309020205020404" pitchFamily="49" charset="0"/>
              </a:rPr>
              <a:t>REF project = </a:t>
            </a:r>
            <a:r>
              <a:rPr lang="en-US" sz="1200" dirty="0" err="1">
                <a:latin typeface="Courier New" panose="02070309020205020404" pitchFamily="49" charset="0"/>
                <a:cs typeface="Courier New" panose="02070309020205020404" pitchFamily="49" charset="0"/>
              </a:rPr>
              <a:t>cenpk</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load </a:t>
            </a:r>
            <a:r>
              <a:rPr lang="en-US" sz="1200" dirty="0" err="1">
                <a:latin typeface="Courier New" panose="02070309020205020404" pitchFamily="49" charset="0"/>
                <a:cs typeface="Courier New" panose="02070309020205020404" pitchFamily="49" charset="0"/>
              </a:rPr>
              <a:t>fasta</a:t>
            </a:r>
            <a:r>
              <a:rPr lang="en-US" sz="1200" dirty="0">
                <a:latin typeface="Courier New" panose="02070309020205020404" pitchFamily="49" charset="0"/>
                <a:cs typeface="Courier New" panose="02070309020205020404" pitchFamily="49" charset="0"/>
              </a:rPr>
              <a:t> sequence from c:\seq\GSL\gslc\lib\cenpk\cenpk.fsa</a:t>
            </a:r>
          </a:p>
          <a:p>
            <a:r>
              <a:rPr lang="en-US" sz="1200" dirty="0">
                <a:latin typeface="Courier New" panose="02070309020205020404" pitchFamily="49" charset="0"/>
                <a:cs typeface="Courier New" panose="02070309020205020404" pitchFamily="49" charset="0"/>
              </a:rPr>
              <a:t>build full reference string</a:t>
            </a:r>
          </a:p>
          <a:p>
            <a:r>
              <a:rPr lang="en-US" sz="1200" dirty="0">
                <a:latin typeface="Courier New" panose="02070309020205020404" pitchFamily="49" charset="0"/>
                <a:cs typeface="Courier New" panose="02070309020205020404" pitchFamily="49" charset="0"/>
              </a:rPr>
              <a:t>Indexed 12,156,182 bases with spacers</a:t>
            </a:r>
          </a:p>
          <a:p>
            <a:r>
              <a:rPr lang="en-US" sz="1200" dirty="0">
                <a:latin typeface="Courier New" panose="02070309020205020404" pitchFamily="49" charset="0"/>
                <a:cs typeface="Courier New" panose="02070309020205020404" pitchFamily="49" charset="0"/>
              </a:rPr>
              <a:t>build suffix tree</a:t>
            </a:r>
          </a:p>
          <a:p>
            <a:r>
              <a:rPr lang="en-US" sz="1200" dirty="0">
                <a:latin typeface="Courier New" panose="02070309020205020404" pitchFamily="49" charset="0"/>
                <a:cs typeface="Courier New" panose="02070309020205020404" pitchFamily="49" charset="0"/>
              </a:rPr>
              <a:t>saving .\suffixTree.st</a:t>
            </a:r>
          </a:p>
          <a:p>
            <a:r>
              <a:rPr lang="en-US" sz="1200" dirty="0">
                <a:latin typeface="Courier New" panose="02070309020205020404" pitchFamily="49" charset="0"/>
                <a:cs typeface="Courier New" panose="02070309020205020404" pitchFamily="49" charset="0"/>
              </a:rPr>
              <a:t>Suffix tree of 40,209,386 nodes and 40,209,385 edges obtained in 78.993999 seconds</a:t>
            </a:r>
          </a:p>
          <a:p>
            <a:r>
              <a:rPr lang="en-US" sz="1200" dirty="0">
                <a:latin typeface="Courier New" panose="02070309020205020404" pitchFamily="49" charset="0"/>
                <a:cs typeface="Courier New" panose="02070309020205020404" pitchFamily="49" charset="0"/>
              </a:rPr>
              <a:t>done..</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real    1m19.349s</a:t>
            </a:r>
          </a:p>
          <a:p>
            <a:r>
              <a:rPr lang="en-US" sz="1200" dirty="0">
                <a:latin typeface="Courier New" panose="02070309020205020404" pitchFamily="49" charset="0"/>
                <a:cs typeface="Courier New" panose="02070309020205020404" pitchFamily="49" charset="0"/>
              </a:rPr>
              <a:t>user    0m0.000s</a:t>
            </a:r>
          </a:p>
          <a:p>
            <a:r>
              <a:rPr lang="en-US" sz="1200" dirty="0">
                <a:latin typeface="Courier New" panose="02070309020205020404" pitchFamily="49" charset="0"/>
                <a:cs typeface="Courier New" panose="02070309020205020404" pitchFamily="49" charset="0"/>
              </a:rPr>
              <a:t>sys     0m0.015s</a:t>
            </a:r>
          </a:p>
        </p:txBody>
      </p:sp>
      <p:pic>
        <p:nvPicPr>
          <p:cNvPr id="26" name="Picture 25"/>
          <p:cNvPicPr>
            <a:picLocks noChangeAspect="1"/>
          </p:cNvPicPr>
          <p:nvPr/>
        </p:nvPicPr>
        <p:blipFill>
          <a:blip r:embed="rId2"/>
          <a:stretch>
            <a:fillRect/>
          </a:stretch>
        </p:blipFill>
        <p:spPr>
          <a:xfrm>
            <a:off x="3692641" y="5098527"/>
            <a:ext cx="4604606" cy="1004951"/>
          </a:xfrm>
          <a:prstGeom prst="rect">
            <a:avLst/>
          </a:prstGeom>
        </p:spPr>
      </p:pic>
      <p:sp>
        <p:nvSpPr>
          <p:cNvPr id="3" name="TextBox 2">
            <a:extLst>
              <a:ext uri="{FF2B5EF4-FFF2-40B4-BE49-F238E27FC236}">
                <a16:creationId xmlns:a16="http://schemas.microsoft.com/office/drawing/2014/main" id="{FF176283-7C81-4E47-A812-871E5BF7F910}"/>
              </a:ext>
            </a:extLst>
          </p:cNvPr>
          <p:cNvSpPr txBox="1"/>
          <p:nvPr/>
        </p:nvSpPr>
        <p:spPr>
          <a:xfrm>
            <a:off x="916352" y="6305788"/>
            <a:ext cx="6962932" cy="369332"/>
          </a:xfrm>
          <a:prstGeom prst="rect">
            <a:avLst/>
          </a:prstGeom>
          <a:noFill/>
        </p:spPr>
        <p:txBody>
          <a:bodyPr wrap="none" rtlCol="0">
            <a:spAutoFit/>
          </a:bodyPr>
          <a:lstStyle/>
          <a:p>
            <a:r>
              <a:rPr lang="en-US" dirty="0"/>
              <a:t>https://github.com/Amyris/AmyrisBio/blob/master/src/AmyrisBio/ukk.fs</a:t>
            </a:r>
          </a:p>
        </p:txBody>
      </p:sp>
    </p:spTree>
    <p:extLst>
      <p:ext uri="{BB962C8B-B14F-4D97-AF65-F5344CB8AC3E}">
        <p14:creationId xmlns:p14="http://schemas.microsoft.com/office/powerpoint/2010/main" val="4256312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0" dirty="0"/>
              <a:t>Code Vignettes</a:t>
            </a:r>
            <a:br>
              <a:rPr lang="en-US" sz="3200" b="0" dirty="0"/>
            </a:br>
            <a:r>
              <a:rPr lang="en-US" sz="3200" b="0" dirty="0"/>
              <a:t>Melting temperature calculation</a:t>
            </a:r>
            <a:br>
              <a:rPr lang="en-US" sz="3200" b="0" dirty="0"/>
            </a:br>
            <a:r>
              <a:rPr lang="en-US" sz="3200" b="0" dirty="0"/>
              <a:t>F# Units of Measure</a:t>
            </a:r>
          </a:p>
        </p:txBody>
      </p:sp>
      <p:sp>
        <p:nvSpPr>
          <p:cNvPr id="2" name="Text Placeholder 1">
            <a:extLst>
              <a:ext uri="{FF2B5EF4-FFF2-40B4-BE49-F238E27FC236}">
                <a16:creationId xmlns:a16="http://schemas.microsoft.com/office/drawing/2014/main" id="{A8D18821-E0E5-4E25-BD9C-B1AD77CEBB4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6787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485" y="365125"/>
            <a:ext cx="11989468" cy="1325563"/>
          </a:xfrm>
        </p:spPr>
        <p:txBody>
          <a:bodyPr>
            <a:normAutofit/>
          </a:bodyPr>
          <a:lstStyle/>
          <a:p>
            <a:r>
              <a:rPr lang="en-US" dirty="0"/>
              <a:t>A DNA duplex will “melt” at a certain temperature</a:t>
            </a:r>
          </a:p>
        </p:txBody>
      </p:sp>
      <p:sp>
        <p:nvSpPr>
          <p:cNvPr id="3" name="Content Placeholder 2"/>
          <p:cNvSpPr>
            <a:spLocks noGrp="1"/>
          </p:cNvSpPr>
          <p:nvPr>
            <p:ph idx="1"/>
          </p:nvPr>
        </p:nvSpPr>
        <p:spPr>
          <a:xfrm>
            <a:off x="941100" y="1568161"/>
            <a:ext cx="10297026" cy="4654968"/>
          </a:xfrm>
        </p:spPr>
        <p:txBody>
          <a:bodyPr>
            <a:normAutofit fontScale="92500" lnSpcReduction="20000"/>
          </a:bodyPr>
          <a:lstStyle/>
          <a:p>
            <a:r>
              <a:rPr lang="en-US" dirty="0"/>
              <a:t>There are reasonably well established mathematical models to estimate this temperature for a given DNA sequence</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r>
              <a:rPr lang="en-US" dirty="0"/>
              <a:t>Surprisingly hard to get the calculation right, and there are many broken Tm (temperature of melting) calculators on the internet.</a:t>
            </a:r>
          </a:p>
        </p:txBody>
      </p:sp>
      <p:sp>
        <p:nvSpPr>
          <p:cNvPr id="5" name="Rectangle 4"/>
          <p:cNvSpPr/>
          <p:nvPr/>
        </p:nvSpPr>
        <p:spPr>
          <a:xfrm>
            <a:off x="994603" y="6038464"/>
            <a:ext cx="6913418" cy="369332"/>
          </a:xfrm>
          <a:prstGeom prst="rect">
            <a:avLst/>
          </a:prstGeom>
        </p:spPr>
        <p:txBody>
          <a:bodyPr wrap="square">
            <a:spAutoFit/>
          </a:bodyPr>
          <a:lstStyle/>
          <a:p>
            <a:r>
              <a:rPr lang="en-US" dirty="0"/>
              <a:t>https://en.wikipedia.org/wiki/Nucleic_acid_thermodynamics</a:t>
            </a:r>
          </a:p>
        </p:txBody>
      </p:sp>
      <p:sp>
        <p:nvSpPr>
          <p:cNvPr id="33" name="TextBox 32"/>
          <p:cNvSpPr txBox="1"/>
          <p:nvPr/>
        </p:nvSpPr>
        <p:spPr>
          <a:xfrm>
            <a:off x="2982402" y="2981686"/>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GATCGGTAGTGTTTAGCCATA</a:t>
            </a:r>
          </a:p>
        </p:txBody>
      </p:sp>
      <p:sp>
        <p:nvSpPr>
          <p:cNvPr id="34" name="TextBox 33"/>
          <p:cNvSpPr txBox="1"/>
          <p:nvPr/>
        </p:nvSpPr>
        <p:spPr>
          <a:xfrm>
            <a:off x="2982402" y="2572977"/>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CTAGCCATCACAAATCGGTAT</a:t>
            </a:r>
          </a:p>
        </p:txBody>
      </p:sp>
      <p:sp>
        <p:nvSpPr>
          <p:cNvPr id="35" name="TextBox 34"/>
          <p:cNvSpPr txBox="1"/>
          <p:nvPr/>
        </p:nvSpPr>
        <p:spPr>
          <a:xfrm>
            <a:off x="2802704" y="2473190"/>
            <a:ext cx="359394" cy="369332"/>
          </a:xfrm>
          <a:prstGeom prst="rect">
            <a:avLst/>
          </a:prstGeom>
          <a:noFill/>
        </p:spPr>
        <p:txBody>
          <a:bodyPr wrap="none" rtlCol="0">
            <a:spAutoFit/>
          </a:bodyPr>
          <a:lstStyle/>
          <a:p>
            <a:r>
              <a:rPr lang="en-US" dirty="0"/>
              <a:t>5’</a:t>
            </a:r>
          </a:p>
        </p:txBody>
      </p:sp>
      <p:sp>
        <p:nvSpPr>
          <p:cNvPr id="37" name="TextBox 36"/>
          <p:cNvSpPr txBox="1"/>
          <p:nvPr/>
        </p:nvSpPr>
        <p:spPr>
          <a:xfrm>
            <a:off x="6981169" y="3032909"/>
            <a:ext cx="359394" cy="369332"/>
          </a:xfrm>
          <a:prstGeom prst="rect">
            <a:avLst/>
          </a:prstGeom>
          <a:noFill/>
        </p:spPr>
        <p:txBody>
          <a:bodyPr wrap="none" rtlCol="0">
            <a:spAutoFit/>
          </a:bodyPr>
          <a:lstStyle/>
          <a:p>
            <a:r>
              <a:rPr lang="en-US" dirty="0"/>
              <a:t>5’</a:t>
            </a:r>
          </a:p>
        </p:txBody>
      </p:sp>
      <p:sp>
        <p:nvSpPr>
          <p:cNvPr id="39" name="TextBox 38"/>
          <p:cNvSpPr txBox="1"/>
          <p:nvPr/>
        </p:nvSpPr>
        <p:spPr>
          <a:xfrm>
            <a:off x="2781264" y="3045185"/>
            <a:ext cx="359394" cy="369332"/>
          </a:xfrm>
          <a:prstGeom prst="rect">
            <a:avLst/>
          </a:prstGeom>
          <a:noFill/>
        </p:spPr>
        <p:txBody>
          <a:bodyPr wrap="none" rtlCol="0">
            <a:spAutoFit/>
          </a:bodyPr>
          <a:lstStyle/>
          <a:p>
            <a:r>
              <a:rPr lang="en-US" dirty="0"/>
              <a:t>3’</a:t>
            </a:r>
          </a:p>
        </p:txBody>
      </p:sp>
      <p:sp>
        <p:nvSpPr>
          <p:cNvPr id="40" name="TextBox 39"/>
          <p:cNvSpPr txBox="1"/>
          <p:nvPr/>
        </p:nvSpPr>
        <p:spPr>
          <a:xfrm>
            <a:off x="6959067" y="2612353"/>
            <a:ext cx="359394" cy="369332"/>
          </a:xfrm>
          <a:prstGeom prst="rect">
            <a:avLst/>
          </a:prstGeom>
          <a:noFill/>
        </p:spPr>
        <p:txBody>
          <a:bodyPr wrap="none" rtlCol="0">
            <a:spAutoFit/>
          </a:bodyPr>
          <a:lstStyle/>
          <a:p>
            <a:r>
              <a:rPr lang="en-US" dirty="0"/>
              <a:t>3’</a:t>
            </a:r>
          </a:p>
        </p:txBody>
      </p:sp>
      <p:cxnSp>
        <p:nvCxnSpPr>
          <p:cNvPr id="42" name="Straight Connector 41"/>
          <p:cNvCxnSpPr/>
          <p:nvPr/>
        </p:nvCxnSpPr>
        <p:spPr>
          <a:xfrm>
            <a:off x="317496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49588"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5242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7147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052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0957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276688"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451313"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625938"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803738" y="29181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94238" y="292136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184738" y="292453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365713" y="292771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546688" y="29308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727663" y="293406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908638" y="293723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089613" y="294041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270588" y="294358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51563" y="294676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632538" y="2949935"/>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813513" y="2953110"/>
            <a:ext cx="0" cy="12700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312484">
            <a:off x="4463894" y="4324660"/>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GATCGGTAGTGTTTAGCCATA</a:t>
            </a:r>
          </a:p>
        </p:txBody>
      </p:sp>
      <p:sp>
        <p:nvSpPr>
          <p:cNvPr id="71" name="TextBox 70"/>
          <p:cNvSpPr txBox="1"/>
          <p:nvPr/>
        </p:nvSpPr>
        <p:spPr>
          <a:xfrm rot="21259224">
            <a:off x="3831881" y="3629890"/>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CTAGCCATCACAAATCGGTAT</a:t>
            </a:r>
          </a:p>
        </p:txBody>
      </p:sp>
    </p:spTree>
    <p:extLst>
      <p:ext uri="{BB962C8B-B14F-4D97-AF65-F5344CB8AC3E}">
        <p14:creationId xmlns:p14="http://schemas.microsoft.com/office/powerpoint/2010/main" val="2439931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GSL Tm calculation using units of measure</a:t>
            </a:r>
          </a:p>
        </p:txBody>
      </p:sp>
      <p:pic>
        <p:nvPicPr>
          <p:cNvPr id="5" name="Picture 4"/>
          <p:cNvPicPr>
            <a:picLocks noChangeAspect="1"/>
          </p:cNvPicPr>
          <p:nvPr/>
        </p:nvPicPr>
        <p:blipFill>
          <a:blip r:embed="rId2"/>
          <a:stretch>
            <a:fillRect/>
          </a:stretch>
        </p:blipFill>
        <p:spPr>
          <a:xfrm>
            <a:off x="501317" y="1531618"/>
            <a:ext cx="9346530" cy="5048598"/>
          </a:xfrm>
          <a:prstGeom prst="rect">
            <a:avLst/>
          </a:prstGeom>
        </p:spPr>
      </p:pic>
      <p:sp>
        <p:nvSpPr>
          <p:cNvPr id="8" name="TextBox 7">
            <a:extLst>
              <a:ext uri="{FF2B5EF4-FFF2-40B4-BE49-F238E27FC236}">
                <a16:creationId xmlns:a16="http://schemas.microsoft.com/office/drawing/2014/main" id="{9F53F590-BBEC-42FC-B142-9412AD0130D0}"/>
              </a:ext>
            </a:extLst>
          </p:cNvPr>
          <p:cNvSpPr txBox="1"/>
          <p:nvPr/>
        </p:nvSpPr>
        <p:spPr>
          <a:xfrm>
            <a:off x="7591926" y="6106026"/>
            <a:ext cx="4123245" cy="584775"/>
          </a:xfrm>
          <a:prstGeom prst="rect">
            <a:avLst/>
          </a:prstGeom>
          <a:noFill/>
        </p:spPr>
        <p:txBody>
          <a:bodyPr wrap="none" rtlCol="0">
            <a:spAutoFit/>
          </a:bodyPr>
          <a:lstStyle/>
          <a:p>
            <a:r>
              <a:rPr lang="en-US" sz="3200" dirty="0">
                <a:hlinkClick r:id="rId3"/>
              </a:rPr>
              <a:t>http://bit.ly/2wVJWDM</a:t>
            </a:r>
            <a:endParaRPr lang="en-US" sz="3200" dirty="0"/>
          </a:p>
        </p:txBody>
      </p:sp>
    </p:spTree>
    <p:extLst>
      <p:ext uri="{BB962C8B-B14F-4D97-AF65-F5344CB8AC3E}">
        <p14:creationId xmlns:p14="http://schemas.microsoft.com/office/powerpoint/2010/main" val="2878944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862" y="189140"/>
            <a:ext cx="7710488" cy="701674"/>
          </a:xfrm>
        </p:spPr>
        <p:txBody>
          <a:bodyPr>
            <a:normAutofit/>
          </a:bodyPr>
          <a:lstStyle/>
          <a:p>
            <a:r>
              <a:rPr lang="en-US" sz="2800" dirty="0"/>
              <a:t>delta H and delta S calculations for nucleotide pairs</a:t>
            </a:r>
          </a:p>
        </p:txBody>
      </p:sp>
      <p:pic>
        <p:nvPicPr>
          <p:cNvPr id="4" name="Content Placeholder 3"/>
          <p:cNvPicPr>
            <a:picLocks noGrp="1" noChangeAspect="1"/>
          </p:cNvPicPr>
          <p:nvPr>
            <p:ph idx="1"/>
          </p:nvPr>
        </p:nvPicPr>
        <p:blipFill>
          <a:blip r:embed="rId2"/>
          <a:stretch>
            <a:fillRect/>
          </a:stretch>
        </p:blipFill>
        <p:spPr>
          <a:xfrm>
            <a:off x="1828349" y="1094925"/>
            <a:ext cx="8377499" cy="4564731"/>
          </a:xfrm>
          <a:prstGeom prst="rect">
            <a:avLst/>
          </a:prstGeom>
        </p:spPr>
      </p:pic>
    </p:spTree>
    <p:extLst>
      <p:ext uri="{BB962C8B-B14F-4D97-AF65-F5344CB8AC3E}">
        <p14:creationId xmlns:p14="http://schemas.microsoft.com/office/powerpoint/2010/main" val="4210855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 unit conversion</a:t>
            </a:r>
          </a:p>
        </p:txBody>
      </p:sp>
      <p:pic>
        <p:nvPicPr>
          <p:cNvPr id="4" name="Picture 3"/>
          <p:cNvPicPr>
            <a:picLocks noChangeAspect="1"/>
          </p:cNvPicPr>
          <p:nvPr/>
        </p:nvPicPr>
        <p:blipFill>
          <a:blip r:embed="rId2"/>
          <a:stretch>
            <a:fillRect/>
          </a:stretch>
        </p:blipFill>
        <p:spPr>
          <a:xfrm>
            <a:off x="1552102" y="1228224"/>
            <a:ext cx="9115898" cy="3209023"/>
          </a:xfrm>
          <a:prstGeom prst="rect">
            <a:avLst/>
          </a:prstGeom>
        </p:spPr>
      </p:pic>
      <p:pic>
        <p:nvPicPr>
          <p:cNvPr id="5" name="Picture 4"/>
          <p:cNvPicPr>
            <a:picLocks noChangeAspect="1"/>
          </p:cNvPicPr>
          <p:nvPr/>
        </p:nvPicPr>
        <p:blipFill>
          <a:blip r:embed="rId3"/>
          <a:stretch>
            <a:fillRect/>
          </a:stretch>
        </p:blipFill>
        <p:spPr>
          <a:xfrm>
            <a:off x="1753803" y="4957211"/>
            <a:ext cx="5257800" cy="1409700"/>
          </a:xfrm>
          <a:prstGeom prst="rect">
            <a:avLst/>
          </a:prstGeom>
        </p:spPr>
      </p:pic>
    </p:spTree>
    <p:extLst>
      <p:ext uri="{BB962C8B-B14F-4D97-AF65-F5344CB8AC3E}">
        <p14:creationId xmlns:p14="http://schemas.microsoft.com/office/powerpoint/2010/main" val="1091366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Conclusions</a:t>
            </a:r>
            <a:endParaRPr lang="en-US" dirty="0"/>
          </a:p>
        </p:txBody>
      </p:sp>
      <p:sp>
        <p:nvSpPr>
          <p:cNvPr id="3" name="Content Placeholder 2">
            <a:extLst>
              <a:ext uri="{FF2B5EF4-FFF2-40B4-BE49-F238E27FC236}">
                <a16:creationId xmlns:a16="http://schemas.microsoft.com/office/drawing/2014/main" id="{7D7668C9-DC29-4522-BDF0-1A6D737D160D}"/>
              </a:ext>
            </a:extLst>
          </p:cNvPr>
          <p:cNvSpPr>
            <a:spLocks noGrp="1"/>
          </p:cNvSpPr>
          <p:nvPr>
            <p:ph idx="1"/>
          </p:nvPr>
        </p:nvSpPr>
        <p:spPr>
          <a:xfrm>
            <a:off x="838199" y="4052235"/>
            <a:ext cx="10952747" cy="2226611"/>
          </a:xfrm>
        </p:spPr>
        <p:txBody>
          <a:bodyPr>
            <a:normAutofit fontScale="92500" lnSpcReduction="10000"/>
          </a:bodyPr>
          <a:lstStyle/>
          <a:p>
            <a:pPr marL="0" indent="0">
              <a:buNone/>
            </a:pPr>
            <a:r>
              <a:rPr lang="en-US" dirty="0"/>
              <a:t>More?</a:t>
            </a:r>
          </a:p>
          <a:p>
            <a:r>
              <a:rPr lang="en-US" dirty="0"/>
              <a:t>https://github.com/AmyrisInc/GslCore</a:t>
            </a:r>
          </a:p>
          <a:p>
            <a:r>
              <a:rPr lang="en-US" dirty="0"/>
              <a:t>https://github.com/AmyrisInc/Gslc</a:t>
            </a:r>
          </a:p>
          <a:p>
            <a:r>
              <a:rPr lang="en-US" dirty="0"/>
              <a:t>https://github.com/Amyris/AmyrisBio</a:t>
            </a:r>
          </a:p>
          <a:p>
            <a:r>
              <a:rPr lang="en-US" dirty="0"/>
              <a:t>http://geneticconstructor.lifesciences.autodesk.com</a:t>
            </a:r>
          </a:p>
        </p:txBody>
      </p:sp>
      <p:sp>
        <p:nvSpPr>
          <p:cNvPr id="5" name="Content Placeholder 2">
            <a:extLst>
              <a:ext uri="{FF2B5EF4-FFF2-40B4-BE49-F238E27FC236}">
                <a16:creationId xmlns:a16="http://schemas.microsoft.com/office/drawing/2014/main" id="{7D43EDBB-DE28-42AA-A717-D36C1E7637E9}"/>
              </a:ext>
            </a:extLst>
          </p:cNvPr>
          <p:cNvSpPr txBox="1">
            <a:spLocks/>
          </p:cNvSpPr>
          <p:nvPr/>
        </p:nvSpPr>
        <p:spPr>
          <a:xfrm>
            <a:off x="766009" y="1734091"/>
            <a:ext cx="10952747" cy="22266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Biologists are ready for software-like tool chains</a:t>
            </a:r>
          </a:p>
          <a:p>
            <a:r>
              <a:rPr lang="en-US" dirty="0"/>
              <a:t>GSL is a viable path for improving Biologist productivity</a:t>
            </a:r>
          </a:p>
          <a:p>
            <a:r>
              <a:rPr lang="en-US" dirty="0"/>
              <a:t>F# is a great language for compilers and DNA algorithms</a:t>
            </a:r>
            <a:br>
              <a:rPr lang="en-US" dirty="0"/>
            </a:br>
            <a:br>
              <a:rPr lang="en-US" dirty="0"/>
            </a:br>
            <a:endParaRPr lang="en-US" dirty="0"/>
          </a:p>
        </p:txBody>
      </p:sp>
    </p:spTree>
    <p:extLst>
      <p:ext uri="{BB962C8B-B14F-4D97-AF65-F5344CB8AC3E}">
        <p14:creationId xmlns:p14="http://schemas.microsoft.com/office/powerpoint/2010/main" val="4087393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3600" dirty="0"/>
              <a:t>DEMETRIX</a:t>
            </a:r>
          </a:p>
        </p:txBody>
      </p:sp>
      <p:sp>
        <p:nvSpPr>
          <p:cNvPr id="8" name="Rectangle 7">
            <a:extLst>
              <a:ext uri="{FF2B5EF4-FFF2-40B4-BE49-F238E27FC236}">
                <a16:creationId xmlns:a16="http://schemas.microsoft.com/office/drawing/2014/main" id="{E32454BD-802E-4F91-9FE8-45B499A09785}"/>
              </a:ext>
            </a:extLst>
          </p:cNvPr>
          <p:cNvSpPr/>
          <p:nvPr/>
        </p:nvSpPr>
        <p:spPr>
          <a:xfrm>
            <a:off x="5774899" y="344774"/>
            <a:ext cx="6096000" cy="1200329"/>
          </a:xfrm>
          <a:prstGeom prst="rect">
            <a:avLst/>
          </a:prstGeom>
        </p:spPr>
        <p:txBody>
          <a:bodyPr>
            <a:spAutoFit/>
          </a:bodyPr>
          <a:lstStyle/>
          <a:p>
            <a:pPr algn="ctr"/>
            <a:r>
              <a:rPr lang="en-US" sz="3600" dirty="0">
                <a:solidFill>
                  <a:schemeClr val="tx2"/>
                </a:solidFill>
                <a:latin typeface="futura-pt"/>
              </a:rPr>
              <a:t>Nature's medicines</a:t>
            </a:r>
          </a:p>
          <a:p>
            <a:pPr algn="ctr"/>
            <a:r>
              <a:rPr lang="en-US" sz="3600" dirty="0">
                <a:solidFill>
                  <a:schemeClr val="tx2"/>
                </a:solidFill>
                <a:latin typeface="futura-pt"/>
              </a:rPr>
              <a:t>through synthetic biology</a:t>
            </a:r>
            <a:endParaRPr lang="en-US" sz="3600" b="0" i="0" dirty="0">
              <a:solidFill>
                <a:schemeClr val="tx2"/>
              </a:solidFill>
              <a:effectLst/>
              <a:latin typeface="futura-pt"/>
            </a:endParaRPr>
          </a:p>
        </p:txBody>
      </p:sp>
      <p:pic>
        <p:nvPicPr>
          <p:cNvPr id="57" name="Picture 101" descr="artannua1">
            <a:extLst>
              <a:ext uri="{FF2B5EF4-FFF2-40B4-BE49-F238E27FC236}">
                <a16:creationId xmlns:a16="http://schemas.microsoft.com/office/drawing/2014/main" id="{71F3E055-B131-45D9-997E-1E806EBAB3B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8908" y="2243475"/>
            <a:ext cx="1314001" cy="2139638"/>
          </a:xfrm>
          <a:prstGeom prst="rect">
            <a:avLst/>
          </a:prstGeom>
          <a:noFill/>
          <a:ln>
            <a:noFill/>
          </a:ln>
          <a:effectLst>
            <a:outerShdw blurRad="50800" dist="76200" dir="2700000" algn="tl" rotWithShape="0">
              <a:schemeClr val="tx1">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grpSp>
        <p:nvGrpSpPr>
          <p:cNvPr id="58" name="Group 57">
            <a:extLst>
              <a:ext uri="{FF2B5EF4-FFF2-40B4-BE49-F238E27FC236}">
                <a16:creationId xmlns:a16="http://schemas.microsoft.com/office/drawing/2014/main" id="{BB1C547E-E02F-4AB6-A307-3B287C0EFCBC}"/>
              </a:ext>
            </a:extLst>
          </p:cNvPr>
          <p:cNvGrpSpPr/>
          <p:nvPr/>
        </p:nvGrpSpPr>
        <p:grpSpPr>
          <a:xfrm>
            <a:off x="3985133" y="2093522"/>
            <a:ext cx="1860614" cy="2317814"/>
            <a:chOff x="5246041" y="1439003"/>
            <a:chExt cx="1860614" cy="2317814"/>
          </a:xfrm>
        </p:grpSpPr>
        <p:grpSp>
          <p:nvGrpSpPr>
            <p:cNvPr id="60" name="Group 59">
              <a:extLst>
                <a:ext uri="{FF2B5EF4-FFF2-40B4-BE49-F238E27FC236}">
                  <a16:creationId xmlns:a16="http://schemas.microsoft.com/office/drawing/2014/main" id="{597B6315-F00E-4907-A2EC-B5D61633E95C}"/>
                </a:ext>
              </a:extLst>
            </p:cNvPr>
            <p:cNvGrpSpPr/>
            <p:nvPr/>
          </p:nvGrpSpPr>
          <p:grpSpPr>
            <a:xfrm>
              <a:off x="5246041" y="1439003"/>
              <a:ext cx="1860614" cy="2317814"/>
              <a:chOff x="5534797" y="1439003"/>
              <a:chExt cx="1860614" cy="2317814"/>
            </a:xfrm>
          </p:grpSpPr>
          <p:sp>
            <p:nvSpPr>
              <p:cNvPr id="68" name="Arc 67">
                <a:extLst>
                  <a:ext uri="{FF2B5EF4-FFF2-40B4-BE49-F238E27FC236}">
                    <a16:creationId xmlns:a16="http://schemas.microsoft.com/office/drawing/2014/main" id="{F575F5A9-B24B-4C3E-B4A1-BFD2963E9B43}"/>
                  </a:ext>
                </a:extLst>
              </p:cNvPr>
              <p:cNvSpPr/>
              <p:nvPr/>
            </p:nvSpPr>
            <p:spPr>
              <a:xfrm>
                <a:off x="5534797" y="1896203"/>
                <a:ext cx="1860614" cy="1860614"/>
              </a:xfrm>
              <a:prstGeom prst="arc">
                <a:avLst>
                  <a:gd name="adj1" fmla="val 19355002"/>
                  <a:gd name="adj2" fmla="val 16422895"/>
                </a:avLst>
              </a:prstGeom>
              <a:solidFill>
                <a:schemeClr val="accent6">
                  <a:lumMod val="60000"/>
                  <a:lumOff val="40000"/>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EA34229C-38A8-43C9-94F1-B72CA734C33D}"/>
                  </a:ext>
                </a:extLst>
              </p:cNvPr>
              <p:cNvSpPr/>
              <p:nvPr/>
            </p:nvSpPr>
            <p:spPr>
              <a:xfrm>
                <a:off x="6481011" y="1439003"/>
                <a:ext cx="914400" cy="914400"/>
              </a:xfrm>
              <a:prstGeom prst="arc">
                <a:avLst>
                  <a:gd name="adj1" fmla="val 10863567"/>
                  <a:gd name="adj2" fmla="val 3173855"/>
                </a:avLst>
              </a:prstGeom>
              <a:solidFill>
                <a:schemeClr val="accent6">
                  <a:lumMod val="60000"/>
                  <a:lumOff val="40000"/>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Rectangle 69">
                <a:extLst>
                  <a:ext uri="{FF2B5EF4-FFF2-40B4-BE49-F238E27FC236}">
                    <a16:creationId xmlns:a16="http://schemas.microsoft.com/office/drawing/2014/main" id="{DAEF4666-7B30-49C6-AF37-158265873CCA}"/>
                  </a:ext>
                </a:extLst>
              </p:cNvPr>
              <p:cNvSpPr/>
              <p:nvPr/>
            </p:nvSpPr>
            <p:spPr>
              <a:xfrm rot="1945295">
                <a:off x="6296994" y="1748746"/>
                <a:ext cx="785053" cy="115863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968F72CE-CF7D-452E-87C5-D3E6CFF8C46E}"/>
                </a:ext>
              </a:extLst>
            </p:cNvPr>
            <p:cNvSpPr/>
            <p:nvPr/>
          </p:nvSpPr>
          <p:spPr>
            <a:xfrm>
              <a:off x="5791202" y="2455253"/>
              <a:ext cx="762109" cy="7106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13">
              <a:extLst>
                <a:ext uri="{FF2B5EF4-FFF2-40B4-BE49-F238E27FC236}">
                  <a16:creationId xmlns:a16="http://schemas.microsoft.com/office/drawing/2014/main" id="{BE244F56-3C7E-450B-8973-4565AEECC1F1}"/>
                </a:ext>
              </a:extLst>
            </p:cNvPr>
            <p:cNvSpPr/>
            <p:nvPr/>
          </p:nvSpPr>
          <p:spPr>
            <a:xfrm>
              <a:off x="6287146" y="2711116"/>
              <a:ext cx="669207" cy="771898"/>
            </a:xfrm>
            <a:custGeom>
              <a:avLst/>
              <a:gdLst>
                <a:gd name="connsiteX0" fmla="*/ 434498 w 669207"/>
                <a:gd name="connsiteY0" fmla="*/ 0 h 771898"/>
                <a:gd name="connsiteX1" fmla="*/ 370330 w 669207"/>
                <a:gd name="connsiteY1" fmla="*/ 320842 h 771898"/>
                <a:gd name="connsiteX2" fmla="*/ 354287 w 669207"/>
                <a:gd name="connsiteY2" fmla="*/ 401052 h 771898"/>
                <a:gd name="connsiteX3" fmla="*/ 1361 w 669207"/>
                <a:gd name="connsiteY3" fmla="*/ 545431 h 771898"/>
                <a:gd name="connsiteX4" fmla="*/ 241993 w 669207"/>
                <a:gd name="connsiteY4" fmla="*/ 561473 h 771898"/>
                <a:gd name="connsiteX5" fmla="*/ 482624 w 669207"/>
                <a:gd name="connsiteY5" fmla="*/ 368968 h 771898"/>
                <a:gd name="connsiteX6" fmla="*/ 578877 w 669207"/>
                <a:gd name="connsiteY6" fmla="*/ 16042 h 771898"/>
                <a:gd name="connsiteX7" fmla="*/ 386372 w 669207"/>
                <a:gd name="connsiteY7" fmla="*/ 641684 h 771898"/>
                <a:gd name="connsiteX8" fmla="*/ 627003 w 669207"/>
                <a:gd name="connsiteY8" fmla="*/ 368968 h 771898"/>
                <a:gd name="connsiteX9" fmla="*/ 659087 w 669207"/>
                <a:gd name="connsiteY9" fmla="*/ 160421 h 771898"/>
                <a:gd name="connsiteX10" fmla="*/ 514709 w 669207"/>
                <a:gd name="connsiteY10" fmla="*/ 689810 h 771898"/>
                <a:gd name="connsiteX11" fmla="*/ 434498 w 669207"/>
                <a:gd name="connsiteY11" fmla="*/ 770021 h 77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207" h="771898">
                  <a:moveTo>
                    <a:pt x="434498" y="0"/>
                  </a:moveTo>
                  <a:lnTo>
                    <a:pt x="370330" y="320842"/>
                  </a:lnTo>
                  <a:cubicBezTo>
                    <a:pt x="356962" y="387684"/>
                    <a:pt x="415782" y="363621"/>
                    <a:pt x="354287" y="401052"/>
                  </a:cubicBezTo>
                  <a:cubicBezTo>
                    <a:pt x="292792" y="438483"/>
                    <a:pt x="20077" y="518694"/>
                    <a:pt x="1361" y="545431"/>
                  </a:cubicBezTo>
                  <a:cubicBezTo>
                    <a:pt x="-17355" y="572168"/>
                    <a:pt x="161782" y="590884"/>
                    <a:pt x="241993" y="561473"/>
                  </a:cubicBezTo>
                  <a:cubicBezTo>
                    <a:pt x="322203" y="532063"/>
                    <a:pt x="426477" y="459873"/>
                    <a:pt x="482624" y="368968"/>
                  </a:cubicBezTo>
                  <a:cubicBezTo>
                    <a:pt x="538771" y="278063"/>
                    <a:pt x="594919" y="-29411"/>
                    <a:pt x="578877" y="16042"/>
                  </a:cubicBezTo>
                  <a:cubicBezTo>
                    <a:pt x="562835" y="61495"/>
                    <a:pt x="378351" y="582863"/>
                    <a:pt x="386372" y="641684"/>
                  </a:cubicBezTo>
                  <a:cubicBezTo>
                    <a:pt x="394393" y="700505"/>
                    <a:pt x="581551" y="449178"/>
                    <a:pt x="627003" y="368968"/>
                  </a:cubicBezTo>
                  <a:cubicBezTo>
                    <a:pt x="672455" y="288758"/>
                    <a:pt x="677803" y="106947"/>
                    <a:pt x="659087" y="160421"/>
                  </a:cubicBezTo>
                  <a:cubicBezTo>
                    <a:pt x="640371" y="213895"/>
                    <a:pt x="552140" y="588210"/>
                    <a:pt x="514709" y="689810"/>
                  </a:cubicBezTo>
                  <a:cubicBezTo>
                    <a:pt x="477278" y="791410"/>
                    <a:pt x="434498" y="770021"/>
                    <a:pt x="434498" y="770021"/>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53FBD2F-61EE-413B-8B8C-EED5F7426B2F}"/>
                </a:ext>
              </a:extLst>
            </p:cNvPr>
            <p:cNvSpPr/>
            <p:nvPr/>
          </p:nvSpPr>
          <p:spPr>
            <a:xfrm rot="1131986" flipV="1">
              <a:off x="5501672" y="2324975"/>
              <a:ext cx="218140" cy="46279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9EF33F5-1506-4AF1-913C-E6FAF7C61980}"/>
                </a:ext>
              </a:extLst>
            </p:cNvPr>
            <p:cNvSpPr/>
            <p:nvPr/>
          </p:nvSpPr>
          <p:spPr>
            <a:xfrm rot="19086155" flipH="1">
              <a:off x="6055983" y="3261918"/>
              <a:ext cx="218140" cy="462790"/>
            </a:xfrm>
            <a:prstGeom prst="ellipse">
              <a:avLst/>
            </a:prstGeom>
            <a:solidFill>
              <a:schemeClr val="accent2"/>
            </a:solidFill>
            <a:ln>
              <a:solidFill>
                <a:schemeClr val="accent2"/>
              </a:solidFill>
            </a:ln>
            <a:scene3d>
              <a:camera prst="orthographicFront">
                <a:rot lat="0" lon="0" rev="30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AC7012E-B7FD-4C66-A3E0-51E9F1CC7162}"/>
                </a:ext>
              </a:extLst>
            </p:cNvPr>
            <p:cNvSpPr/>
            <p:nvPr/>
          </p:nvSpPr>
          <p:spPr>
            <a:xfrm rot="20510779" flipH="1">
              <a:off x="5535093" y="2997760"/>
              <a:ext cx="218140" cy="46279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26EB415-49D3-49BF-B599-695AC27D36A9}"/>
                </a:ext>
              </a:extLst>
            </p:cNvPr>
            <p:cNvSpPr/>
            <p:nvPr/>
          </p:nvSpPr>
          <p:spPr>
            <a:xfrm rot="1131986" flipV="1">
              <a:off x="6339497" y="1587484"/>
              <a:ext cx="164896" cy="34983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18">
              <a:extLst>
                <a:ext uri="{FF2B5EF4-FFF2-40B4-BE49-F238E27FC236}">
                  <a16:creationId xmlns:a16="http://schemas.microsoft.com/office/drawing/2014/main" id="{2E75CEBE-A667-412E-8EB1-C9C178F71BDF}"/>
                </a:ext>
              </a:extLst>
            </p:cNvPr>
            <p:cNvSpPr/>
            <p:nvPr/>
          </p:nvSpPr>
          <p:spPr>
            <a:xfrm rot="19706083">
              <a:off x="6578985" y="1648061"/>
              <a:ext cx="441264" cy="508977"/>
            </a:xfrm>
            <a:custGeom>
              <a:avLst/>
              <a:gdLst>
                <a:gd name="connsiteX0" fmla="*/ 434498 w 669207"/>
                <a:gd name="connsiteY0" fmla="*/ 0 h 771898"/>
                <a:gd name="connsiteX1" fmla="*/ 370330 w 669207"/>
                <a:gd name="connsiteY1" fmla="*/ 320842 h 771898"/>
                <a:gd name="connsiteX2" fmla="*/ 354287 w 669207"/>
                <a:gd name="connsiteY2" fmla="*/ 401052 h 771898"/>
                <a:gd name="connsiteX3" fmla="*/ 1361 w 669207"/>
                <a:gd name="connsiteY3" fmla="*/ 545431 h 771898"/>
                <a:gd name="connsiteX4" fmla="*/ 241993 w 669207"/>
                <a:gd name="connsiteY4" fmla="*/ 561473 h 771898"/>
                <a:gd name="connsiteX5" fmla="*/ 482624 w 669207"/>
                <a:gd name="connsiteY5" fmla="*/ 368968 h 771898"/>
                <a:gd name="connsiteX6" fmla="*/ 578877 w 669207"/>
                <a:gd name="connsiteY6" fmla="*/ 16042 h 771898"/>
                <a:gd name="connsiteX7" fmla="*/ 386372 w 669207"/>
                <a:gd name="connsiteY7" fmla="*/ 641684 h 771898"/>
                <a:gd name="connsiteX8" fmla="*/ 627003 w 669207"/>
                <a:gd name="connsiteY8" fmla="*/ 368968 h 771898"/>
                <a:gd name="connsiteX9" fmla="*/ 659087 w 669207"/>
                <a:gd name="connsiteY9" fmla="*/ 160421 h 771898"/>
                <a:gd name="connsiteX10" fmla="*/ 514709 w 669207"/>
                <a:gd name="connsiteY10" fmla="*/ 689810 h 771898"/>
                <a:gd name="connsiteX11" fmla="*/ 434498 w 669207"/>
                <a:gd name="connsiteY11" fmla="*/ 770021 h 771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207" h="771898">
                  <a:moveTo>
                    <a:pt x="434498" y="0"/>
                  </a:moveTo>
                  <a:lnTo>
                    <a:pt x="370330" y="320842"/>
                  </a:lnTo>
                  <a:cubicBezTo>
                    <a:pt x="356962" y="387684"/>
                    <a:pt x="415782" y="363621"/>
                    <a:pt x="354287" y="401052"/>
                  </a:cubicBezTo>
                  <a:cubicBezTo>
                    <a:pt x="292792" y="438483"/>
                    <a:pt x="20077" y="518694"/>
                    <a:pt x="1361" y="545431"/>
                  </a:cubicBezTo>
                  <a:cubicBezTo>
                    <a:pt x="-17355" y="572168"/>
                    <a:pt x="161782" y="590884"/>
                    <a:pt x="241993" y="561473"/>
                  </a:cubicBezTo>
                  <a:cubicBezTo>
                    <a:pt x="322203" y="532063"/>
                    <a:pt x="426477" y="459873"/>
                    <a:pt x="482624" y="368968"/>
                  </a:cubicBezTo>
                  <a:cubicBezTo>
                    <a:pt x="538771" y="278063"/>
                    <a:pt x="594919" y="-29411"/>
                    <a:pt x="578877" y="16042"/>
                  </a:cubicBezTo>
                  <a:cubicBezTo>
                    <a:pt x="562835" y="61495"/>
                    <a:pt x="378351" y="582863"/>
                    <a:pt x="386372" y="641684"/>
                  </a:cubicBezTo>
                  <a:cubicBezTo>
                    <a:pt x="394393" y="700505"/>
                    <a:pt x="581551" y="449178"/>
                    <a:pt x="627003" y="368968"/>
                  </a:cubicBezTo>
                  <a:cubicBezTo>
                    <a:pt x="672455" y="288758"/>
                    <a:pt x="677803" y="106947"/>
                    <a:pt x="659087" y="160421"/>
                  </a:cubicBezTo>
                  <a:cubicBezTo>
                    <a:pt x="640371" y="213895"/>
                    <a:pt x="552140" y="588210"/>
                    <a:pt x="514709" y="689810"/>
                  </a:cubicBezTo>
                  <a:cubicBezTo>
                    <a:pt x="477278" y="791410"/>
                    <a:pt x="434498" y="770021"/>
                    <a:pt x="434498" y="770021"/>
                  </a:cubicBezTo>
                </a:path>
              </a:pathLst>
            </a:cu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Elbow Connector 5">
            <a:extLst>
              <a:ext uri="{FF2B5EF4-FFF2-40B4-BE49-F238E27FC236}">
                <a16:creationId xmlns:a16="http://schemas.microsoft.com/office/drawing/2014/main" id="{2C2B2B33-5278-4ED7-9740-B7843EA5AD0B}"/>
              </a:ext>
            </a:extLst>
          </p:cNvPr>
          <p:cNvCxnSpPr/>
          <p:nvPr/>
        </p:nvCxnSpPr>
        <p:spPr>
          <a:xfrm>
            <a:off x="1674879" y="2796767"/>
            <a:ext cx="3201057" cy="680058"/>
          </a:xfrm>
          <a:prstGeom prst="bentConnector3">
            <a:avLst>
              <a:gd name="adj1" fmla="val 50000"/>
            </a:avLst>
          </a:prstGeom>
          <a:ln w="571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F1C63CB-EBFC-4D5F-BC66-6BFFF043DE4A}"/>
              </a:ext>
            </a:extLst>
          </p:cNvPr>
          <p:cNvSpPr/>
          <p:nvPr/>
        </p:nvSpPr>
        <p:spPr>
          <a:xfrm>
            <a:off x="3548077" y="1828571"/>
            <a:ext cx="2769189" cy="2767628"/>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0" name="Picture 26">
            <a:extLst>
              <a:ext uri="{FF2B5EF4-FFF2-40B4-BE49-F238E27FC236}">
                <a16:creationId xmlns:a16="http://schemas.microsoft.com/office/drawing/2014/main" id="{3507B292-7E40-4F62-BD1E-1D5F3289E50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936792" y="4130907"/>
            <a:ext cx="2105607" cy="173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11">
            <a:extLst>
              <a:ext uri="{FF2B5EF4-FFF2-40B4-BE49-F238E27FC236}">
                <a16:creationId xmlns:a16="http://schemas.microsoft.com/office/drawing/2014/main" id="{C684B80E-5B34-4296-993F-B1AD6C6783A1}"/>
              </a:ext>
            </a:extLst>
          </p:cNvPr>
          <p:cNvGrpSpPr>
            <a:grpSpLocks/>
          </p:cNvGrpSpPr>
          <p:nvPr/>
        </p:nvGrpSpPr>
        <p:grpSpPr bwMode="auto">
          <a:xfrm>
            <a:off x="7327560" y="3420146"/>
            <a:ext cx="975783" cy="1913173"/>
            <a:chOff x="3522133" y="898261"/>
            <a:chExt cx="1473203" cy="3910805"/>
          </a:xfrm>
        </p:grpSpPr>
        <p:cxnSp>
          <p:nvCxnSpPr>
            <p:cNvPr id="82" name="Straight Connector 81">
              <a:extLst>
                <a:ext uri="{FF2B5EF4-FFF2-40B4-BE49-F238E27FC236}">
                  <a16:creationId xmlns:a16="http://schemas.microsoft.com/office/drawing/2014/main" id="{5FFB5B9E-F86B-4758-82DA-4583587EA4E8}"/>
                </a:ext>
              </a:extLst>
            </p:cNvPr>
            <p:cNvCxnSpPr/>
            <p:nvPr/>
          </p:nvCxnSpPr>
          <p:spPr>
            <a:xfrm rot="5400000">
              <a:off x="2370365" y="2778641"/>
              <a:ext cx="3760759" cy="0"/>
            </a:xfrm>
            <a:prstGeom prst="line">
              <a:avLst/>
            </a:prstGeom>
            <a:ln w="76200">
              <a:solidFill>
                <a:schemeClr val="tx1"/>
              </a:solidFill>
            </a:ln>
          </p:spPr>
          <p:style>
            <a:lnRef idx="2">
              <a:schemeClr val="accent1"/>
            </a:lnRef>
            <a:fillRef idx="0">
              <a:schemeClr val="accent1"/>
            </a:fillRef>
            <a:effectRef idx="1">
              <a:schemeClr val="accent1"/>
            </a:effectRef>
            <a:fontRef idx="minor">
              <a:schemeClr val="tx1"/>
            </a:fontRef>
          </p:style>
        </p:cxnSp>
        <p:sp>
          <p:nvSpPr>
            <p:cNvPr id="83" name="Oval 82">
              <a:extLst>
                <a:ext uri="{FF2B5EF4-FFF2-40B4-BE49-F238E27FC236}">
                  <a16:creationId xmlns:a16="http://schemas.microsoft.com/office/drawing/2014/main" id="{63679DB1-A120-4EC1-82D2-56F7B66D833E}"/>
                </a:ext>
              </a:extLst>
            </p:cNvPr>
            <p:cNvSpPr/>
            <p:nvPr/>
          </p:nvSpPr>
          <p:spPr>
            <a:xfrm>
              <a:off x="3522133" y="4470662"/>
              <a:ext cx="728613" cy="33840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sp>
          <p:nvSpPr>
            <p:cNvPr id="84" name="Oval 83">
              <a:extLst>
                <a:ext uri="{FF2B5EF4-FFF2-40B4-BE49-F238E27FC236}">
                  <a16:creationId xmlns:a16="http://schemas.microsoft.com/office/drawing/2014/main" id="{A7C2EAEB-7260-481D-B647-B76C48D74BD7}"/>
                </a:ext>
              </a:extLst>
            </p:cNvPr>
            <p:cNvSpPr/>
            <p:nvPr/>
          </p:nvSpPr>
          <p:spPr>
            <a:xfrm>
              <a:off x="4250746" y="4470662"/>
              <a:ext cx="728613" cy="33840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sp>
          <p:nvSpPr>
            <p:cNvPr id="85" name="Oval 84">
              <a:extLst>
                <a:ext uri="{FF2B5EF4-FFF2-40B4-BE49-F238E27FC236}">
                  <a16:creationId xmlns:a16="http://schemas.microsoft.com/office/drawing/2014/main" id="{F44F9226-C2D9-4565-910C-E45EA2C40747}"/>
                </a:ext>
              </a:extLst>
            </p:cNvPr>
            <p:cNvSpPr/>
            <p:nvPr/>
          </p:nvSpPr>
          <p:spPr>
            <a:xfrm>
              <a:off x="3538110" y="3730003"/>
              <a:ext cx="728613" cy="33840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sp>
          <p:nvSpPr>
            <p:cNvPr id="87" name="Oval 86">
              <a:extLst>
                <a:ext uri="{FF2B5EF4-FFF2-40B4-BE49-F238E27FC236}">
                  <a16:creationId xmlns:a16="http://schemas.microsoft.com/office/drawing/2014/main" id="{A5782D63-F8B8-4313-868F-34FB110737A3}"/>
                </a:ext>
              </a:extLst>
            </p:cNvPr>
            <p:cNvSpPr/>
            <p:nvPr/>
          </p:nvSpPr>
          <p:spPr>
            <a:xfrm>
              <a:off x="4266723" y="3730003"/>
              <a:ext cx="728613" cy="33840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grpSp>
      <p:sp>
        <p:nvSpPr>
          <p:cNvPr id="93" name="Can 26">
            <a:extLst>
              <a:ext uri="{FF2B5EF4-FFF2-40B4-BE49-F238E27FC236}">
                <a16:creationId xmlns:a16="http://schemas.microsoft.com/office/drawing/2014/main" id="{957DADD6-2C2B-4FA7-A1FE-D9C2C5583C03}"/>
              </a:ext>
            </a:extLst>
          </p:cNvPr>
          <p:cNvSpPr/>
          <p:nvPr/>
        </p:nvSpPr>
        <p:spPr>
          <a:xfrm>
            <a:off x="7101076" y="3523570"/>
            <a:ext cx="1392767" cy="2144183"/>
          </a:xfrm>
          <a:prstGeom prst="can">
            <a:avLst/>
          </a:prstGeom>
          <a:noFill/>
        </p:spPr>
        <p:style>
          <a:lnRef idx="1">
            <a:schemeClr val="accent1"/>
          </a:lnRef>
          <a:fillRef idx="3">
            <a:schemeClr val="accent1"/>
          </a:fillRef>
          <a:effectRef idx="2">
            <a:schemeClr val="accent1"/>
          </a:effectRef>
          <a:fontRef idx="minor">
            <a:schemeClr val="lt1"/>
          </a:fontRef>
        </p:style>
        <p:txBody>
          <a:bodyPr lIns="121904" tIns="60952" rIns="121904" bIns="60952" anchor="ctr"/>
          <a:lstStyle/>
          <a:p>
            <a:pPr algn="ctr">
              <a:defRPr/>
            </a:pPr>
            <a:endParaRPr lang="en-US" sz="2400"/>
          </a:p>
        </p:txBody>
      </p:sp>
      <p:sp>
        <p:nvSpPr>
          <p:cNvPr id="94" name="Can 27">
            <a:extLst>
              <a:ext uri="{FF2B5EF4-FFF2-40B4-BE49-F238E27FC236}">
                <a16:creationId xmlns:a16="http://schemas.microsoft.com/office/drawing/2014/main" id="{CB742027-1A56-4E5A-A4C5-44EBBCADA500}"/>
              </a:ext>
            </a:extLst>
          </p:cNvPr>
          <p:cNvSpPr/>
          <p:nvPr/>
        </p:nvSpPr>
        <p:spPr>
          <a:xfrm>
            <a:off x="7113775" y="4089825"/>
            <a:ext cx="1392767" cy="1557867"/>
          </a:xfrm>
          <a:prstGeom prst="can">
            <a:avLst/>
          </a:prstGeom>
          <a:solidFill>
            <a:srgbClr val="FFCC66">
              <a:alpha val="50000"/>
            </a:srgbClr>
          </a:solidFill>
        </p:spPr>
        <p:style>
          <a:lnRef idx="1">
            <a:schemeClr val="accent1"/>
          </a:lnRef>
          <a:fillRef idx="3">
            <a:schemeClr val="accent1"/>
          </a:fillRef>
          <a:effectRef idx="2">
            <a:schemeClr val="accent1"/>
          </a:effectRef>
          <a:fontRef idx="minor">
            <a:schemeClr val="lt1"/>
          </a:fontRef>
        </p:style>
        <p:txBody>
          <a:bodyPr lIns="121904" tIns="60952" rIns="121904" bIns="60952" anchor="ctr"/>
          <a:lstStyle/>
          <a:p>
            <a:pPr algn="ctr">
              <a:defRPr/>
            </a:pPr>
            <a:endParaRPr lang="en-US" sz="2400"/>
          </a:p>
        </p:txBody>
      </p:sp>
      <p:cxnSp>
        <p:nvCxnSpPr>
          <p:cNvPr id="95" name="Straight Arrow Connector 94">
            <a:extLst>
              <a:ext uri="{FF2B5EF4-FFF2-40B4-BE49-F238E27FC236}">
                <a16:creationId xmlns:a16="http://schemas.microsoft.com/office/drawing/2014/main" id="{584E0CD4-2A3B-448F-AD99-1089E1FAB9DC}"/>
              </a:ext>
            </a:extLst>
          </p:cNvPr>
          <p:cNvCxnSpPr/>
          <p:nvPr/>
        </p:nvCxnSpPr>
        <p:spPr>
          <a:xfrm>
            <a:off x="9043277" y="5225424"/>
            <a:ext cx="1373685"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696F9150-21D6-4C49-8CAD-0323287F646A}"/>
              </a:ext>
            </a:extLst>
          </p:cNvPr>
          <p:cNvSpPr/>
          <p:nvPr/>
        </p:nvSpPr>
        <p:spPr>
          <a:xfrm>
            <a:off x="7237880" y="4488356"/>
            <a:ext cx="231992" cy="231992"/>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0" name="Arc 99">
            <a:extLst>
              <a:ext uri="{FF2B5EF4-FFF2-40B4-BE49-F238E27FC236}">
                <a16:creationId xmlns:a16="http://schemas.microsoft.com/office/drawing/2014/main" id="{601DC6BD-1B62-4344-8A81-6AFD5952978F}"/>
              </a:ext>
            </a:extLst>
          </p:cNvPr>
          <p:cNvSpPr/>
          <p:nvPr/>
        </p:nvSpPr>
        <p:spPr>
          <a:xfrm rot="20853486">
            <a:off x="6157087" y="-228318"/>
            <a:ext cx="3451644" cy="4993014"/>
          </a:xfrm>
          <a:prstGeom prst="arc">
            <a:avLst>
              <a:gd name="adj1" fmla="val 6922637"/>
              <a:gd name="adj2" fmla="val 10017069"/>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1" name="Arc 100">
            <a:extLst>
              <a:ext uri="{FF2B5EF4-FFF2-40B4-BE49-F238E27FC236}">
                <a16:creationId xmlns:a16="http://schemas.microsoft.com/office/drawing/2014/main" id="{28698AFD-8EE1-4A3C-862B-43D2E2698023}"/>
              </a:ext>
            </a:extLst>
          </p:cNvPr>
          <p:cNvSpPr/>
          <p:nvPr/>
        </p:nvSpPr>
        <p:spPr>
          <a:xfrm rot="17761023">
            <a:off x="3229877" y="-317307"/>
            <a:ext cx="3547174" cy="6278416"/>
          </a:xfrm>
          <a:prstGeom prst="arc">
            <a:avLst>
              <a:gd name="adj1" fmla="val 6206276"/>
              <a:gd name="adj2" fmla="val 10802268"/>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871556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1523-D833-48B7-93EF-0449C96CFCF1}"/>
              </a:ext>
            </a:extLst>
          </p:cNvPr>
          <p:cNvSpPr>
            <a:spLocks noGrp="1"/>
          </p:cNvSpPr>
          <p:nvPr>
            <p:ph type="title"/>
          </p:nvPr>
        </p:nvSpPr>
        <p:spPr/>
        <p:txBody>
          <a:bodyPr/>
          <a:lstStyle/>
          <a:p>
            <a:r>
              <a:rPr lang="en-US" dirty="0"/>
              <a:t>Genetic Constructor</a:t>
            </a:r>
          </a:p>
        </p:txBody>
      </p:sp>
      <p:pic>
        <p:nvPicPr>
          <p:cNvPr id="4" name="Content Placeholder 3">
            <a:extLst>
              <a:ext uri="{FF2B5EF4-FFF2-40B4-BE49-F238E27FC236}">
                <a16:creationId xmlns:a16="http://schemas.microsoft.com/office/drawing/2014/main" id="{B4911812-71A4-4110-84AC-117B77BB5CFF}"/>
              </a:ext>
            </a:extLst>
          </p:cNvPr>
          <p:cNvPicPr>
            <a:picLocks noGrp="1" noChangeAspect="1"/>
          </p:cNvPicPr>
          <p:nvPr>
            <p:ph idx="1"/>
          </p:nvPr>
        </p:nvPicPr>
        <p:blipFill>
          <a:blip r:embed="rId2"/>
          <a:stretch>
            <a:fillRect/>
          </a:stretch>
        </p:blipFill>
        <p:spPr>
          <a:xfrm>
            <a:off x="838200" y="2245488"/>
            <a:ext cx="10515600" cy="3511611"/>
          </a:xfrm>
          <a:prstGeom prst="rect">
            <a:avLst/>
          </a:prstGeom>
        </p:spPr>
      </p:pic>
      <p:pic>
        <p:nvPicPr>
          <p:cNvPr id="5" name="Picture 4">
            <a:extLst>
              <a:ext uri="{FF2B5EF4-FFF2-40B4-BE49-F238E27FC236}">
                <a16:creationId xmlns:a16="http://schemas.microsoft.com/office/drawing/2014/main" id="{58DE1E57-6AE7-4884-A39A-62D238D73F32}"/>
              </a:ext>
            </a:extLst>
          </p:cNvPr>
          <p:cNvPicPr>
            <a:picLocks noChangeAspect="1"/>
          </p:cNvPicPr>
          <p:nvPr/>
        </p:nvPicPr>
        <p:blipFill>
          <a:blip r:embed="rId3"/>
          <a:stretch>
            <a:fillRect/>
          </a:stretch>
        </p:blipFill>
        <p:spPr>
          <a:xfrm>
            <a:off x="9603105" y="257193"/>
            <a:ext cx="1687329" cy="1710895"/>
          </a:xfrm>
          <a:prstGeom prst="rect">
            <a:avLst/>
          </a:prstGeom>
        </p:spPr>
      </p:pic>
      <p:sp>
        <p:nvSpPr>
          <p:cNvPr id="6" name="TextBox 5">
            <a:extLst>
              <a:ext uri="{FF2B5EF4-FFF2-40B4-BE49-F238E27FC236}">
                <a16:creationId xmlns:a16="http://schemas.microsoft.com/office/drawing/2014/main" id="{AA99EB61-449D-43FE-9AD6-9156F719A3DA}"/>
              </a:ext>
            </a:extLst>
          </p:cNvPr>
          <p:cNvSpPr txBox="1"/>
          <p:nvPr/>
        </p:nvSpPr>
        <p:spPr>
          <a:xfrm>
            <a:off x="904775" y="6304547"/>
            <a:ext cx="4526304" cy="369332"/>
          </a:xfrm>
          <a:prstGeom prst="rect">
            <a:avLst/>
          </a:prstGeom>
          <a:noFill/>
        </p:spPr>
        <p:txBody>
          <a:bodyPr wrap="none" rtlCol="0">
            <a:spAutoFit/>
          </a:bodyPr>
          <a:lstStyle/>
          <a:p>
            <a:r>
              <a:rPr lang="en-US" dirty="0"/>
              <a:t>Can make introductions if anyone is interested</a:t>
            </a:r>
          </a:p>
        </p:txBody>
      </p:sp>
      <p:sp>
        <p:nvSpPr>
          <p:cNvPr id="7" name="Rectangle 6">
            <a:extLst>
              <a:ext uri="{FF2B5EF4-FFF2-40B4-BE49-F238E27FC236}">
                <a16:creationId xmlns:a16="http://schemas.microsoft.com/office/drawing/2014/main" id="{695F4DBB-0DAB-4F5E-A5F9-F4E9609856A5}"/>
              </a:ext>
            </a:extLst>
          </p:cNvPr>
          <p:cNvSpPr/>
          <p:nvPr/>
        </p:nvSpPr>
        <p:spPr>
          <a:xfrm>
            <a:off x="3566044" y="3244334"/>
            <a:ext cx="5059911" cy="369332"/>
          </a:xfrm>
          <a:prstGeom prst="rect">
            <a:avLst/>
          </a:prstGeom>
        </p:spPr>
        <p:txBody>
          <a:bodyPr wrap="none">
            <a:spAutoFit/>
          </a:bodyPr>
          <a:lstStyle/>
          <a:p>
            <a:r>
              <a:rPr lang="en-US" dirty="0"/>
              <a:t>http://geneticconstructor.lifesciences.autodesk.com</a:t>
            </a:r>
          </a:p>
        </p:txBody>
      </p:sp>
      <p:sp>
        <p:nvSpPr>
          <p:cNvPr id="8" name="TextBox 7">
            <a:extLst>
              <a:ext uri="{FF2B5EF4-FFF2-40B4-BE49-F238E27FC236}">
                <a16:creationId xmlns:a16="http://schemas.microsoft.com/office/drawing/2014/main" id="{C6BDA985-4158-4051-8A7D-BE2FD0B0153F}"/>
              </a:ext>
            </a:extLst>
          </p:cNvPr>
          <p:cNvSpPr txBox="1"/>
          <p:nvPr/>
        </p:nvSpPr>
        <p:spPr>
          <a:xfrm>
            <a:off x="779647" y="1574816"/>
            <a:ext cx="5059911" cy="646331"/>
          </a:xfrm>
          <a:prstGeom prst="rect">
            <a:avLst/>
          </a:prstGeom>
          <a:noFill/>
        </p:spPr>
        <p:txBody>
          <a:bodyPr wrap="none" rtlCol="0">
            <a:spAutoFit/>
          </a:bodyPr>
          <a:lstStyle/>
          <a:p>
            <a:r>
              <a:rPr lang="en-US" dirty="0"/>
              <a:t>http://geneticconstructor.lifesciences.autodesk.com</a:t>
            </a:r>
          </a:p>
          <a:p>
            <a:endParaRPr lang="en-US" dirty="0"/>
          </a:p>
        </p:txBody>
      </p:sp>
      <p:sp>
        <p:nvSpPr>
          <p:cNvPr id="9" name="Oval 8">
            <a:extLst>
              <a:ext uri="{FF2B5EF4-FFF2-40B4-BE49-F238E27FC236}">
                <a16:creationId xmlns:a16="http://schemas.microsoft.com/office/drawing/2014/main" id="{7BE08240-AA68-4450-85A2-F072E24EF14D}"/>
              </a:ext>
            </a:extLst>
          </p:cNvPr>
          <p:cNvSpPr/>
          <p:nvPr/>
        </p:nvSpPr>
        <p:spPr>
          <a:xfrm>
            <a:off x="8436543" y="2348564"/>
            <a:ext cx="2473693" cy="15207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23FD2ED-2C1C-484D-B335-DDB261C13EB7}"/>
              </a:ext>
            </a:extLst>
          </p:cNvPr>
          <p:cNvCxnSpPr/>
          <p:nvPr/>
        </p:nvCxnSpPr>
        <p:spPr>
          <a:xfrm flipV="1">
            <a:off x="7166008" y="3672038"/>
            <a:ext cx="1587023" cy="18961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9905ED-07EC-4434-82B7-749794B4DC86}"/>
              </a:ext>
            </a:extLst>
          </p:cNvPr>
          <p:cNvSpPr txBox="1"/>
          <p:nvPr/>
        </p:nvSpPr>
        <p:spPr>
          <a:xfrm>
            <a:off x="6472989" y="5622061"/>
            <a:ext cx="1141659" cy="369332"/>
          </a:xfrm>
          <a:prstGeom prst="rect">
            <a:avLst/>
          </a:prstGeom>
          <a:noFill/>
        </p:spPr>
        <p:txBody>
          <a:bodyPr wrap="none" rtlCol="0">
            <a:spAutoFit/>
          </a:bodyPr>
          <a:lstStyle/>
          <a:p>
            <a:r>
              <a:rPr lang="en-US" dirty="0"/>
              <a:t>GSL inside</a:t>
            </a:r>
          </a:p>
        </p:txBody>
      </p:sp>
    </p:spTree>
    <p:extLst>
      <p:ext uri="{BB962C8B-B14F-4D97-AF65-F5344CB8AC3E}">
        <p14:creationId xmlns:p14="http://schemas.microsoft.com/office/powerpoint/2010/main" val="2216901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0" dirty="0"/>
              <a:t>Extra Slides</a:t>
            </a:r>
          </a:p>
        </p:txBody>
      </p:sp>
      <p:sp>
        <p:nvSpPr>
          <p:cNvPr id="2" name="Text Placeholder 1">
            <a:extLst>
              <a:ext uri="{FF2B5EF4-FFF2-40B4-BE49-F238E27FC236}">
                <a16:creationId xmlns:a16="http://schemas.microsoft.com/office/drawing/2014/main" id="{342900CA-9128-417E-9E59-585725CF6C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74059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F239A7-0D6C-4593-8E58-1BA7900E0457}"/>
              </a:ext>
            </a:extLst>
          </p:cNvPr>
          <p:cNvSpPr txBox="1"/>
          <p:nvPr/>
        </p:nvSpPr>
        <p:spPr>
          <a:xfrm>
            <a:off x="971870" y="927421"/>
            <a:ext cx="10108508" cy="4801314"/>
          </a:xfrm>
          <a:prstGeom prst="rect">
            <a:avLst/>
          </a:prstGeom>
          <a:noFill/>
        </p:spPr>
        <p:txBody>
          <a:bodyPr wrap="square" rtlCol="0">
            <a:spAutoFit/>
          </a:bodyPr>
          <a:lstStyle/>
          <a:p>
            <a:r>
              <a:rPr lang="en-US" b="1" dirty="0"/>
              <a:t>Abstract:   GSL: A compiler tool-chain whose target architecture is life itself</a:t>
            </a:r>
          </a:p>
          <a:p>
            <a:r>
              <a:rPr lang="en-US" dirty="0"/>
              <a:t> </a:t>
            </a:r>
          </a:p>
          <a:p>
            <a:r>
              <a:rPr lang="en-US" dirty="0"/>
              <a:t>At Amyris, we are taking advantage of rapid advances in automation, biology and computing to engineer microorganisms into platforms that efficiently manufacture molecules for a wide range of industrial, consumer and pharmaceutical applications.  We are currently working on hundreds of molecules and as the rate of engineering has increased, biologists are facing many of the same issues faced by early software pioneers.  We have been introducing many software practices to the biology community at Amyris to increase efficiency and accuracy of genetic designs.   </a:t>
            </a:r>
          </a:p>
          <a:p>
            <a:r>
              <a:rPr lang="en-US" dirty="0"/>
              <a:t>One of these innovations is the Genotype Specification Language (GSL) which was published and released as open source in 2016.   GSL takes a high level genetic design and reduces it to DNA sequences that can “run” on a micro-organism of choice.  The input language is modeled on the natural language Geneticists use, with extensions borrowed from software programming languages.  I will describe the social and technical challenges we have faced with this revolution and explore the implementation of the GSL compiler and how F# and its excellent compiler tools are well suited to this type of application. The talk will assume minimal background in genetics or F# and should be accessible to any bio/functional curious types.</a:t>
            </a:r>
          </a:p>
          <a:p>
            <a:endParaRPr lang="en-US" dirty="0"/>
          </a:p>
        </p:txBody>
      </p:sp>
    </p:spTree>
    <p:extLst>
      <p:ext uri="{BB962C8B-B14F-4D97-AF65-F5344CB8AC3E}">
        <p14:creationId xmlns:p14="http://schemas.microsoft.com/office/powerpoint/2010/main" val="3504814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Xml Type Provider</a:t>
            </a:r>
          </a:p>
        </p:txBody>
      </p:sp>
      <p:sp>
        <p:nvSpPr>
          <p:cNvPr id="2" name="Content Placeholder 1">
            <a:extLst>
              <a:ext uri="{FF2B5EF4-FFF2-40B4-BE49-F238E27FC236}">
                <a16:creationId xmlns:a16="http://schemas.microsoft.com/office/drawing/2014/main" id="{395D0AD8-C2EA-4C8E-990B-2899E0CA6A64}"/>
              </a:ext>
            </a:extLst>
          </p:cNvPr>
          <p:cNvSpPr>
            <a:spLocks noGrp="1"/>
          </p:cNvSpPr>
          <p:nvPr>
            <p:ph idx="1"/>
          </p:nvPr>
        </p:nvSpPr>
        <p:spPr/>
        <p:txBody>
          <a:bodyPr/>
          <a:lstStyle/>
          <a:p>
            <a:r>
              <a:rPr lang="en-US" dirty="0"/>
              <a:t>Move quickly from example of XML to data structures</a:t>
            </a:r>
          </a:p>
          <a:p>
            <a:r>
              <a:rPr lang="en-US" dirty="0"/>
              <a:t>http://fsharp.github.io/FSharp.Data/library/XmlProvider.html</a:t>
            </a:r>
          </a:p>
          <a:p>
            <a:endParaRPr lang="en-US" dirty="0"/>
          </a:p>
        </p:txBody>
      </p:sp>
      <p:pic>
        <p:nvPicPr>
          <p:cNvPr id="6" name="Picture 5"/>
          <p:cNvPicPr>
            <a:picLocks noChangeAspect="1"/>
          </p:cNvPicPr>
          <p:nvPr/>
        </p:nvPicPr>
        <p:blipFill>
          <a:blip r:embed="rId2"/>
          <a:stretch>
            <a:fillRect/>
          </a:stretch>
        </p:blipFill>
        <p:spPr>
          <a:xfrm>
            <a:off x="872290" y="3215719"/>
            <a:ext cx="10618709" cy="3183729"/>
          </a:xfrm>
          <a:prstGeom prst="rect">
            <a:avLst/>
          </a:prstGeom>
        </p:spPr>
      </p:pic>
    </p:spTree>
    <p:extLst>
      <p:ext uri="{BB962C8B-B14F-4D97-AF65-F5344CB8AC3E}">
        <p14:creationId xmlns:p14="http://schemas.microsoft.com/office/powerpoint/2010/main" val="321659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31437"/>
            <a:ext cx="10515600" cy="1325563"/>
          </a:xfrm>
        </p:spPr>
        <p:txBody>
          <a:bodyPr/>
          <a:lstStyle/>
          <a:p>
            <a:r>
              <a:rPr lang="en-US" dirty="0"/>
              <a:t>Xml Type Provider: Consuming web services</a:t>
            </a:r>
          </a:p>
        </p:txBody>
      </p:sp>
      <p:sp>
        <p:nvSpPr>
          <p:cNvPr id="7" name="TextBox 6"/>
          <p:cNvSpPr txBox="1"/>
          <p:nvPr/>
        </p:nvSpPr>
        <p:spPr>
          <a:xfrm>
            <a:off x="838200" y="1476105"/>
            <a:ext cx="8723157" cy="1200329"/>
          </a:xfrm>
          <a:prstGeom prst="rect">
            <a:avLst/>
          </a:prstGeom>
          <a:noFill/>
        </p:spPr>
        <p:txBody>
          <a:bodyPr wrap="none" rtlCol="0">
            <a:spAutoFit/>
          </a:bodyPr>
          <a:lstStyle/>
          <a:p>
            <a:r>
              <a:rPr lang="en-US" dirty="0"/>
              <a:t>Type provider generates (provides!) all the types associated with the XML definition.</a:t>
            </a:r>
            <a:br>
              <a:rPr lang="en-US" dirty="0"/>
            </a:br>
            <a:r>
              <a:rPr lang="en-US" dirty="0"/>
              <a:t>Here we fetch and cache definitions of parts from a web service for DNA parts using</a:t>
            </a:r>
            <a:br>
              <a:rPr lang="en-US" dirty="0"/>
            </a:br>
            <a:r>
              <a:rPr lang="en-US" dirty="0"/>
              <a:t>the RYCOD XML protocol in the previous example.  Actual retrieve and parse can be written</a:t>
            </a:r>
            <a:br>
              <a:rPr lang="en-US" dirty="0"/>
            </a:br>
            <a:r>
              <a:rPr lang="en-US" dirty="0"/>
              <a:t>in a single line.</a:t>
            </a:r>
          </a:p>
        </p:txBody>
      </p:sp>
      <p:pic>
        <p:nvPicPr>
          <p:cNvPr id="2" name="Picture 1"/>
          <p:cNvPicPr>
            <a:picLocks noChangeAspect="1"/>
          </p:cNvPicPr>
          <p:nvPr/>
        </p:nvPicPr>
        <p:blipFill>
          <a:blip r:embed="rId2"/>
          <a:stretch>
            <a:fillRect/>
          </a:stretch>
        </p:blipFill>
        <p:spPr>
          <a:xfrm>
            <a:off x="838200" y="3056709"/>
            <a:ext cx="11146718" cy="3339279"/>
          </a:xfrm>
          <a:prstGeom prst="rect">
            <a:avLst/>
          </a:prstGeom>
        </p:spPr>
      </p:pic>
      <p:sp>
        <p:nvSpPr>
          <p:cNvPr id="3" name="Rectangle 2">
            <a:extLst>
              <a:ext uri="{FF2B5EF4-FFF2-40B4-BE49-F238E27FC236}">
                <a16:creationId xmlns:a16="http://schemas.microsoft.com/office/drawing/2014/main" id="{5FCEE03B-5629-4B2F-9D30-1579ED8EFE2D}"/>
              </a:ext>
            </a:extLst>
          </p:cNvPr>
          <p:cNvSpPr/>
          <p:nvPr/>
        </p:nvSpPr>
        <p:spPr>
          <a:xfrm>
            <a:off x="2637322" y="4932947"/>
            <a:ext cx="4008922" cy="1876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582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Xml Type Provider:  Generating output</a:t>
            </a:r>
          </a:p>
        </p:txBody>
      </p:sp>
      <p:pic>
        <p:nvPicPr>
          <p:cNvPr id="3" name="Picture 2"/>
          <p:cNvPicPr>
            <a:picLocks noChangeAspect="1"/>
          </p:cNvPicPr>
          <p:nvPr/>
        </p:nvPicPr>
        <p:blipFill>
          <a:blip r:embed="rId2"/>
          <a:stretch>
            <a:fillRect/>
          </a:stretch>
        </p:blipFill>
        <p:spPr>
          <a:xfrm>
            <a:off x="929689" y="2038043"/>
            <a:ext cx="9269284" cy="3125911"/>
          </a:xfrm>
          <a:prstGeom prst="rect">
            <a:avLst/>
          </a:prstGeom>
        </p:spPr>
      </p:pic>
      <p:sp>
        <p:nvSpPr>
          <p:cNvPr id="6" name="TextBox 5"/>
          <p:cNvSpPr txBox="1"/>
          <p:nvPr/>
        </p:nvSpPr>
        <p:spPr>
          <a:xfrm>
            <a:off x="929689" y="1349008"/>
            <a:ext cx="7020448" cy="646331"/>
          </a:xfrm>
          <a:prstGeom prst="rect">
            <a:avLst/>
          </a:prstGeom>
          <a:noFill/>
        </p:spPr>
        <p:txBody>
          <a:bodyPr wrap="none" rtlCol="0">
            <a:spAutoFit/>
          </a:bodyPr>
          <a:lstStyle/>
          <a:p>
            <a:r>
              <a:rPr lang="en-US" dirty="0"/>
              <a:t>Type provider also creates all the data structures to make construction of</a:t>
            </a:r>
            <a:br>
              <a:rPr lang="en-US" dirty="0"/>
            </a:br>
            <a:r>
              <a:rPr lang="en-US" dirty="0"/>
              <a:t>XML content simple</a:t>
            </a:r>
          </a:p>
        </p:txBody>
      </p:sp>
      <p:pic>
        <p:nvPicPr>
          <p:cNvPr id="8" name="Picture 7"/>
          <p:cNvPicPr>
            <a:picLocks noChangeAspect="1"/>
          </p:cNvPicPr>
          <p:nvPr/>
        </p:nvPicPr>
        <p:blipFill>
          <a:blip r:embed="rId3"/>
          <a:stretch>
            <a:fillRect/>
          </a:stretch>
        </p:blipFill>
        <p:spPr>
          <a:xfrm>
            <a:off x="929689" y="5069923"/>
            <a:ext cx="8950638" cy="1677386"/>
          </a:xfrm>
          <a:prstGeom prst="rect">
            <a:avLst/>
          </a:prstGeom>
        </p:spPr>
      </p:pic>
      <p:sp>
        <p:nvSpPr>
          <p:cNvPr id="7" name="Rectangle 6">
            <a:extLst>
              <a:ext uri="{FF2B5EF4-FFF2-40B4-BE49-F238E27FC236}">
                <a16:creationId xmlns:a16="http://schemas.microsoft.com/office/drawing/2014/main" id="{5F418B89-FE01-4C75-9436-729A289F8698}"/>
              </a:ext>
            </a:extLst>
          </p:cNvPr>
          <p:cNvSpPr/>
          <p:nvPr/>
        </p:nvSpPr>
        <p:spPr>
          <a:xfrm>
            <a:off x="3984858" y="3192612"/>
            <a:ext cx="6010977" cy="16248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743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6973852" y="1667548"/>
            <a:ext cx="989409" cy="108700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r>
              <a:rPr lang="en-US" dirty="0">
                <a:solidFill>
                  <a:prstClr val="white"/>
                </a:solidFill>
                <a:latin typeface="Calibri" panose="020F0502020204030204"/>
              </a:rPr>
              <a:t>Marker</a:t>
            </a:r>
          </a:p>
          <a:p>
            <a:pPr algn="ctr" defTabSz="685800"/>
            <a:endParaRPr lang="en-US" dirty="0">
              <a:solidFill>
                <a:prstClr val="white"/>
              </a:solidFill>
              <a:latin typeface="Calibri" panose="020F0502020204030204"/>
            </a:endParaRPr>
          </a:p>
          <a:p>
            <a:pPr algn="ctr" defTabSz="685800"/>
            <a:endParaRPr lang="en-US" dirty="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Basic arrangement of parts in GSL</a:t>
            </a:r>
          </a:p>
        </p:txBody>
      </p:sp>
      <p:sp>
        <p:nvSpPr>
          <p:cNvPr id="4" name="TextBox 3"/>
          <p:cNvSpPr txBox="1"/>
          <p:nvPr/>
        </p:nvSpPr>
        <p:spPr>
          <a:xfrm>
            <a:off x="2561980" y="2154388"/>
            <a:ext cx="6445662" cy="623248"/>
          </a:xfrm>
          <a:prstGeom prst="rect">
            <a:avLst/>
          </a:prstGeom>
          <a:noFill/>
          <a:ln>
            <a:solidFill>
              <a:schemeClr val="tx1"/>
            </a:solidFill>
          </a:ln>
        </p:spPr>
        <p:txBody>
          <a:bodyPr wrap="square" rtlCol="0">
            <a:spAutoFit/>
          </a:bodyPr>
          <a:lstStyle/>
          <a:p>
            <a:pPr algn="ctr" defTabSz="685800"/>
            <a:r>
              <a:rPr lang="en-US" sz="3450" dirty="0" err="1">
                <a:solidFill>
                  <a:prstClr val="black"/>
                </a:solidFill>
                <a:latin typeface="Calibri" panose="020F0502020204030204"/>
              </a:rPr>
              <a:t>uHO</a:t>
            </a:r>
            <a:r>
              <a:rPr lang="en-US" sz="3450" dirty="0">
                <a:solidFill>
                  <a:prstClr val="black"/>
                </a:solidFill>
                <a:latin typeface="Calibri" panose="020F0502020204030204"/>
              </a:rPr>
              <a:t> ; pADH1 ; gERG10 ; ### ; </a:t>
            </a:r>
            <a:r>
              <a:rPr lang="en-US" sz="3450" dirty="0" err="1">
                <a:solidFill>
                  <a:prstClr val="black"/>
                </a:solidFill>
                <a:latin typeface="Calibri" panose="020F0502020204030204"/>
              </a:rPr>
              <a:t>dHO</a:t>
            </a:r>
            <a:endParaRPr lang="en-US" sz="3450" dirty="0">
              <a:solidFill>
                <a:prstClr val="black"/>
              </a:solidFill>
              <a:latin typeface="Calibri" panose="020F0502020204030204"/>
            </a:endParaRPr>
          </a:p>
        </p:txBody>
      </p:sp>
      <p:pic>
        <p:nvPicPr>
          <p:cNvPr id="5" name="Picture 4"/>
          <p:cNvPicPr>
            <a:picLocks noChangeAspect="1"/>
          </p:cNvPicPr>
          <p:nvPr/>
        </p:nvPicPr>
        <p:blipFill rotWithShape="1">
          <a:blip r:embed="rId2"/>
          <a:srcRect r="73495" b="49711"/>
          <a:stretch/>
        </p:blipFill>
        <p:spPr>
          <a:xfrm>
            <a:off x="1969108" y="2836329"/>
            <a:ext cx="1662238" cy="454192"/>
          </a:xfrm>
          <a:prstGeom prst="rect">
            <a:avLst/>
          </a:prstGeom>
        </p:spPr>
      </p:pic>
      <p:pic>
        <p:nvPicPr>
          <p:cNvPr id="6" name="Picture 5"/>
          <p:cNvPicPr>
            <a:picLocks noChangeAspect="1"/>
          </p:cNvPicPr>
          <p:nvPr/>
        </p:nvPicPr>
        <p:blipFill rotWithShape="1">
          <a:blip r:embed="rId2"/>
          <a:srcRect l="24598" r="48897" b="49711"/>
          <a:stretch/>
        </p:blipFill>
        <p:spPr>
          <a:xfrm>
            <a:off x="3450165" y="3732990"/>
            <a:ext cx="1657341" cy="462373"/>
          </a:xfrm>
          <a:prstGeom prst="rect">
            <a:avLst/>
          </a:prstGeom>
        </p:spPr>
      </p:pic>
      <p:pic>
        <p:nvPicPr>
          <p:cNvPr id="8" name="Picture 7"/>
          <p:cNvPicPr>
            <a:picLocks noChangeAspect="1"/>
          </p:cNvPicPr>
          <p:nvPr/>
        </p:nvPicPr>
        <p:blipFill rotWithShape="1">
          <a:blip r:embed="rId2"/>
          <a:srcRect l="73483" t="548" r="12" b="49163"/>
          <a:stretch/>
        </p:blipFill>
        <p:spPr>
          <a:xfrm>
            <a:off x="6578429" y="3686263"/>
            <a:ext cx="1260108" cy="328256"/>
          </a:xfrm>
          <a:prstGeom prst="rect">
            <a:avLst/>
          </a:prstGeom>
        </p:spPr>
      </p:pic>
      <p:pic>
        <p:nvPicPr>
          <p:cNvPr id="9" name="Picture 8"/>
          <p:cNvPicPr>
            <a:picLocks noChangeAspect="1"/>
          </p:cNvPicPr>
          <p:nvPr/>
        </p:nvPicPr>
        <p:blipFill rotWithShape="1">
          <a:blip r:embed="rId2"/>
          <a:srcRect l="142" t="49287" r="73353" b="424"/>
          <a:stretch/>
        </p:blipFill>
        <p:spPr>
          <a:xfrm>
            <a:off x="6958825" y="4063677"/>
            <a:ext cx="1234303" cy="383019"/>
          </a:xfrm>
          <a:prstGeom prst="rect">
            <a:avLst/>
          </a:prstGeom>
        </p:spPr>
      </p:pic>
      <p:pic>
        <p:nvPicPr>
          <p:cNvPr id="10" name="Picture 9"/>
          <p:cNvPicPr>
            <a:picLocks noChangeAspect="1"/>
          </p:cNvPicPr>
          <p:nvPr/>
        </p:nvPicPr>
        <p:blipFill rotWithShape="1">
          <a:blip r:embed="rId2"/>
          <a:srcRect l="24210" t="47854" r="49285" b="1857"/>
          <a:stretch/>
        </p:blipFill>
        <p:spPr>
          <a:xfrm>
            <a:off x="8028763" y="2944775"/>
            <a:ext cx="1682729" cy="422080"/>
          </a:xfrm>
          <a:prstGeom prst="rect">
            <a:avLst/>
          </a:prstGeom>
        </p:spPr>
      </p:pic>
      <p:sp>
        <p:nvSpPr>
          <p:cNvPr id="13" name="Left-Right Arrow 12"/>
          <p:cNvSpPr/>
          <p:nvPr/>
        </p:nvSpPr>
        <p:spPr>
          <a:xfrm rot="5400000">
            <a:off x="3324542" y="3406999"/>
            <a:ext cx="372906" cy="20951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4" name="Left-Right Arrow 13"/>
          <p:cNvSpPr/>
          <p:nvPr/>
        </p:nvSpPr>
        <p:spPr>
          <a:xfrm rot="5400000">
            <a:off x="4822582" y="3402793"/>
            <a:ext cx="372906" cy="20951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8" name="Left-Right Arrow 17"/>
          <p:cNvSpPr/>
          <p:nvPr/>
        </p:nvSpPr>
        <p:spPr>
          <a:xfrm rot="5400000">
            <a:off x="6463426" y="3361574"/>
            <a:ext cx="372906" cy="209510"/>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9" name="Left-Right Arrow 18"/>
          <p:cNvSpPr/>
          <p:nvPr/>
        </p:nvSpPr>
        <p:spPr>
          <a:xfrm rot="5400000">
            <a:off x="7811042" y="3643603"/>
            <a:ext cx="587093" cy="1770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21" name="Picture 20"/>
          <p:cNvPicPr>
            <a:picLocks noChangeAspect="1"/>
          </p:cNvPicPr>
          <p:nvPr/>
        </p:nvPicPr>
        <p:blipFill rotWithShape="1">
          <a:blip r:embed="rId2"/>
          <a:srcRect l="527" t="49938" r="49289" b="239"/>
          <a:stretch/>
        </p:blipFill>
        <p:spPr>
          <a:xfrm>
            <a:off x="6578205" y="5340015"/>
            <a:ext cx="3147257" cy="442852"/>
          </a:xfrm>
          <a:prstGeom prst="rect">
            <a:avLst/>
          </a:prstGeom>
        </p:spPr>
      </p:pic>
      <p:grpSp>
        <p:nvGrpSpPr>
          <p:cNvPr id="16" name="Group 15"/>
          <p:cNvGrpSpPr/>
          <p:nvPr/>
        </p:nvGrpSpPr>
        <p:grpSpPr>
          <a:xfrm>
            <a:off x="4984772" y="2782895"/>
            <a:ext cx="1766837" cy="468638"/>
            <a:chOff x="4614360" y="2567527"/>
            <a:chExt cx="2355783" cy="624850"/>
          </a:xfrm>
        </p:grpSpPr>
        <p:pic>
          <p:nvPicPr>
            <p:cNvPr id="7" name="Picture 6"/>
            <p:cNvPicPr>
              <a:picLocks noChangeAspect="1"/>
            </p:cNvPicPr>
            <p:nvPr/>
          </p:nvPicPr>
          <p:blipFill rotWithShape="1">
            <a:blip r:embed="rId2"/>
            <a:srcRect l="49008" t="-4261" r="24487" b="53972"/>
            <a:stretch/>
          </p:blipFill>
          <p:spPr>
            <a:xfrm>
              <a:off x="4614360" y="2567527"/>
              <a:ext cx="2355783" cy="624850"/>
            </a:xfrm>
            <a:prstGeom prst="rect">
              <a:avLst/>
            </a:prstGeom>
          </p:spPr>
        </p:pic>
        <p:pic>
          <p:nvPicPr>
            <p:cNvPr id="23" name="Picture 22"/>
            <p:cNvPicPr>
              <a:picLocks noChangeAspect="1"/>
            </p:cNvPicPr>
            <p:nvPr/>
          </p:nvPicPr>
          <p:blipFill rotWithShape="1">
            <a:blip r:embed="rId2"/>
            <a:srcRect l="70572" t="1956" r="27892" b="53972"/>
            <a:stretch/>
          </p:blipFill>
          <p:spPr>
            <a:xfrm>
              <a:off x="5667376" y="2644775"/>
              <a:ext cx="889000" cy="547602"/>
            </a:xfrm>
            <a:prstGeom prst="rect">
              <a:avLst/>
            </a:prstGeom>
          </p:spPr>
        </p:pic>
        <p:pic>
          <p:nvPicPr>
            <p:cNvPr id="24" name="Picture 23"/>
            <p:cNvPicPr>
              <a:picLocks noChangeAspect="1"/>
            </p:cNvPicPr>
            <p:nvPr/>
          </p:nvPicPr>
          <p:blipFill rotWithShape="1">
            <a:blip r:embed="rId2"/>
            <a:srcRect l="70572" t="27764" r="27892" b="53972"/>
            <a:stretch/>
          </p:blipFill>
          <p:spPr>
            <a:xfrm>
              <a:off x="4852404" y="2949575"/>
              <a:ext cx="889000" cy="242801"/>
            </a:xfrm>
            <a:prstGeom prst="rect">
              <a:avLst/>
            </a:prstGeom>
          </p:spPr>
        </p:pic>
      </p:grpSp>
      <p:grpSp>
        <p:nvGrpSpPr>
          <p:cNvPr id="17" name="Group 16"/>
          <p:cNvGrpSpPr/>
          <p:nvPr/>
        </p:nvGrpSpPr>
        <p:grpSpPr>
          <a:xfrm>
            <a:off x="1767923" y="4811000"/>
            <a:ext cx="6272714" cy="433146"/>
            <a:chOff x="325231" y="5271667"/>
            <a:chExt cx="8363618" cy="577528"/>
          </a:xfrm>
        </p:grpSpPr>
        <p:pic>
          <p:nvPicPr>
            <p:cNvPr id="20" name="Picture 19"/>
            <p:cNvPicPr>
              <a:picLocks noChangeAspect="1"/>
            </p:cNvPicPr>
            <p:nvPr/>
          </p:nvPicPr>
          <p:blipFill rotWithShape="1">
            <a:blip r:embed="rId2"/>
            <a:srcRect l="-1" t="1" r="-20" b="52041"/>
            <a:stretch/>
          </p:blipFill>
          <p:spPr>
            <a:xfrm>
              <a:off x="325231" y="5271667"/>
              <a:ext cx="8363618" cy="577528"/>
            </a:xfrm>
            <a:prstGeom prst="rect">
              <a:avLst/>
            </a:prstGeom>
          </p:spPr>
        </p:pic>
        <p:pic>
          <p:nvPicPr>
            <p:cNvPr id="25" name="Picture 24"/>
            <p:cNvPicPr>
              <a:picLocks noChangeAspect="1"/>
            </p:cNvPicPr>
            <p:nvPr/>
          </p:nvPicPr>
          <p:blipFill rotWithShape="1">
            <a:blip r:embed="rId2"/>
            <a:srcRect l="70572" t="1956" r="27892" b="53972"/>
            <a:stretch/>
          </p:blipFill>
          <p:spPr>
            <a:xfrm>
              <a:off x="5422900" y="5281888"/>
              <a:ext cx="943386" cy="547602"/>
            </a:xfrm>
            <a:prstGeom prst="rect">
              <a:avLst/>
            </a:prstGeom>
          </p:spPr>
        </p:pic>
        <p:pic>
          <p:nvPicPr>
            <p:cNvPr id="26" name="Picture 25"/>
            <p:cNvPicPr>
              <a:picLocks noChangeAspect="1"/>
            </p:cNvPicPr>
            <p:nvPr/>
          </p:nvPicPr>
          <p:blipFill rotWithShape="1">
            <a:blip r:embed="rId2"/>
            <a:srcRect l="70572" t="27764" r="27892" b="53972"/>
            <a:stretch/>
          </p:blipFill>
          <p:spPr>
            <a:xfrm>
              <a:off x="4662314" y="5586688"/>
              <a:ext cx="889000" cy="242801"/>
            </a:xfrm>
            <a:prstGeom prst="rect">
              <a:avLst/>
            </a:prstGeom>
          </p:spPr>
        </p:pic>
      </p:grpSp>
    </p:spTree>
    <p:extLst>
      <p:ext uri="{BB962C8B-B14F-4D97-AF65-F5344CB8AC3E}">
        <p14:creationId xmlns:p14="http://schemas.microsoft.com/office/powerpoint/2010/main" val="297060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
                                        <p:tgtEl>
                                          <p:spTgt spid="6"/>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
                                        <p:tgtEl>
                                          <p:spTgt spid="1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
                                        <p:tgtEl>
                                          <p:spTgt spid="8"/>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
                                        <p:tgtEl>
                                          <p:spTgt spid="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2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4.16667E-7 -3.33333E-6 L -0.01029 -0.10254 " pathEditMode="relative" rAng="0" ptsTypes="AA">
                                      <p:cBhvr>
                                        <p:cTn id="53" dur="1000" fill="hold"/>
                                        <p:tgtEl>
                                          <p:spTgt spid="21"/>
                                        </p:tgtEl>
                                        <p:attrNameLst>
                                          <p:attrName>ppt_x</p:attrName>
                                          <p:attrName>ppt_y</p:attrName>
                                        </p:attrNameLst>
                                      </p:cBhvr>
                                      <p:rCtr x="-521" y="-5139"/>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4" grpId="0" animBg="1"/>
      <p:bldP spid="18" grpId="0" animBg="1"/>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3840196" y="1789114"/>
            <a:ext cx="4922312" cy="3248393"/>
          </a:xfrm>
          <a:prstGeom prst="cloud">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GSL is oriented around genes and gene parts</a:t>
            </a:r>
          </a:p>
        </p:txBody>
      </p:sp>
      <p:sp>
        <p:nvSpPr>
          <p:cNvPr id="4" name="TextBox 3"/>
          <p:cNvSpPr txBox="1"/>
          <p:nvPr/>
        </p:nvSpPr>
        <p:spPr>
          <a:xfrm>
            <a:off x="259882" y="3289901"/>
            <a:ext cx="11834261" cy="230832"/>
          </a:xfrm>
          <a:prstGeom prst="rect">
            <a:avLst/>
          </a:prstGeom>
          <a:noFill/>
          <a:ln>
            <a:solidFill>
              <a:schemeClr val="tx1"/>
            </a:solidFill>
          </a:ln>
        </p:spPr>
        <p:txBody>
          <a:bodyPr wrap="square" rtlCol="0">
            <a:spAutoFit/>
          </a:bodyPr>
          <a:lstStyle/>
          <a:p>
            <a:pPr defTabSz="685800"/>
            <a:r>
              <a:rPr lang="en-US" sz="900" b="1" dirty="0">
                <a:solidFill>
                  <a:prstClr val="black"/>
                </a:solidFill>
                <a:latin typeface="Calibri" panose="020F0502020204030204"/>
              </a:rPr>
              <a:t>AGAGTTCCTATCGATGCTTAGTCTATATCGCTAGCTAGATGTAGAATAATATGCTGGGATGCTGTTGAGATATGATGAGTATAGCTCCCTAGTCGTAGCCCTCTAGATATAAAGTAACTGCTATGCTGTAGCCTTATGCGATCGTAAGTTCTAGCTAGCTGTAG</a:t>
            </a:r>
          </a:p>
        </p:txBody>
      </p:sp>
      <p:sp>
        <p:nvSpPr>
          <p:cNvPr id="5" name="TextBox 4"/>
          <p:cNvSpPr txBox="1"/>
          <p:nvPr/>
        </p:nvSpPr>
        <p:spPr>
          <a:xfrm>
            <a:off x="1524001" y="2724301"/>
            <a:ext cx="1181684" cy="600164"/>
          </a:xfrm>
          <a:prstGeom prst="rect">
            <a:avLst/>
          </a:prstGeom>
          <a:noFill/>
        </p:spPr>
        <p:txBody>
          <a:bodyPr wrap="square" rtlCol="0">
            <a:spAutoFit/>
          </a:bodyPr>
          <a:lstStyle/>
          <a:p>
            <a:pPr defTabSz="685800"/>
            <a:r>
              <a:rPr lang="en-US" sz="1650" b="1" dirty="0">
                <a:solidFill>
                  <a:prstClr val="black"/>
                </a:solidFill>
                <a:latin typeface="Calibri" panose="020F0502020204030204"/>
              </a:rPr>
              <a:t>Yeast </a:t>
            </a:r>
          </a:p>
          <a:p>
            <a:pPr defTabSz="685800"/>
            <a:r>
              <a:rPr lang="en-US" sz="1650" b="1" dirty="0">
                <a:solidFill>
                  <a:prstClr val="black"/>
                </a:solidFill>
                <a:latin typeface="Calibri" panose="020F0502020204030204"/>
              </a:rPr>
              <a:t>Genome</a:t>
            </a:r>
          </a:p>
        </p:txBody>
      </p:sp>
      <p:sp>
        <p:nvSpPr>
          <p:cNvPr id="6" name="Left Brace 5"/>
          <p:cNvSpPr/>
          <p:nvPr/>
        </p:nvSpPr>
        <p:spPr>
          <a:xfrm rot="5400000">
            <a:off x="6106958" y="1279333"/>
            <a:ext cx="318837" cy="3558398"/>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 name="Rectangle 6"/>
          <p:cNvSpPr/>
          <p:nvPr/>
        </p:nvSpPr>
        <p:spPr>
          <a:xfrm>
            <a:off x="4487178" y="3569601"/>
            <a:ext cx="3558397" cy="27699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r>
              <a:rPr lang="en-US" dirty="0">
                <a:solidFill>
                  <a:prstClr val="white"/>
                </a:solidFill>
                <a:latin typeface="Calibri" panose="020F0502020204030204"/>
              </a:rPr>
              <a:t>ADH1</a:t>
            </a:r>
          </a:p>
        </p:txBody>
      </p:sp>
      <p:sp>
        <p:nvSpPr>
          <p:cNvPr id="8" name="TextBox 7"/>
          <p:cNvSpPr txBox="1"/>
          <p:nvPr/>
        </p:nvSpPr>
        <p:spPr>
          <a:xfrm>
            <a:off x="5718733" y="2293941"/>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“oADH1”</a:t>
            </a:r>
          </a:p>
        </p:txBody>
      </p:sp>
      <p:sp>
        <p:nvSpPr>
          <p:cNvPr id="9" name="Left Brace 8"/>
          <p:cNvSpPr/>
          <p:nvPr/>
        </p:nvSpPr>
        <p:spPr>
          <a:xfrm rot="5400000">
            <a:off x="3239754" y="2127957"/>
            <a:ext cx="318837" cy="1861151"/>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0" name="TextBox 9"/>
          <p:cNvSpPr txBox="1"/>
          <p:nvPr/>
        </p:nvSpPr>
        <p:spPr>
          <a:xfrm>
            <a:off x="3123261" y="3053571"/>
            <a:ext cx="770848"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~500bp</a:t>
            </a:r>
          </a:p>
        </p:txBody>
      </p:sp>
      <p:sp>
        <p:nvSpPr>
          <p:cNvPr id="11" name="TextBox 10"/>
          <p:cNvSpPr txBox="1"/>
          <p:nvPr/>
        </p:nvSpPr>
        <p:spPr>
          <a:xfrm>
            <a:off x="2895739" y="2308802"/>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“pADH1”</a:t>
            </a:r>
          </a:p>
        </p:txBody>
      </p:sp>
      <p:sp>
        <p:nvSpPr>
          <p:cNvPr id="12" name="TextBox 11"/>
          <p:cNvSpPr txBox="1"/>
          <p:nvPr/>
        </p:nvSpPr>
        <p:spPr>
          <a:xfrm>
            <a:off x="8541727" y="2348462"/>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“tADH1”</a:t>
            </a:r>
          </a:p>
        </p:txBody>
      </p:sp>
      <p:sp>
        <p:nvSpPr>
          <p:cNvPr id="13" name="Left Brace 12"/>
          <p:cNvSpPr/>
          <p:nvPr/>
        </p:nvSpPr>
        <p:spPr>
          <a:xfrm rot="5400000">
            <a:off x="8931026" y="2125799"/>
            <a:ext cx="318837" cy="1861151"/>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4" name="TextBox 13"/>
          <p:cNvSpPr txBox="1"/>
          <p:nvPr/>
        </p:nvSpPr>
        <p:spPr>
          <a:xfrm>
            <a:off x="8814535" y="3051413"/>
            <a:ext cx="716935"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~500bp</a:t>
            </a:r>
          </a:p>
        </p:txBody>
      </p:sp>
      <p:sp>
        <p:nvSpPr>
          <p:cNvPr id="15" name="Left Brace 14"/>
          <p:cNvSpPr/>
          <p:nvPr/>
        </p:nvSpPr>
        <p:spPr>
          <a:xfrm rot="16200000">
            <a:off x="3239754" y="2855152"/>
            <a:ext cx="318837" cy="1861151"/>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6" name="TextBox 15"/>
          <p:cNvSpPr txBox="1"/>
          <p:nvPr/>
        </p:nvSpPr>
        <p:spPr>
          <a:xfrm>
            <a:off x="3123262" y="3459228"/>
            <a:ext cx="716935"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~500bp</a:t>
            </a:r>
          </a:p>
        </p:txBody>
      </p:sp>
      <p:sp>
        <p:nvSpPr>
          <p:cNvPr id="17" name="Left Brace 16"/>
          <p:cNvSpPr/>
          <p:nvPr/>
        </p:nvSpPr>
        <p:spPr>
          <a:xfrm rot="16200000">
            <a:off x="8931026" y="2851009"/>
            <a:ext cx="318837" cy="1861151"/>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8" name="TextBox 17"/>
          <p:cNvSpPr txBox="1"/>
          <p:nvPr/>
        </p:nvSpPr>
        <p:spPr>
          <a:xfrm>
            <a:off x="8814535" y="3455085"/>
            <a:ext cx="716935"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~500bp</a:t>
            </a:r>
          </a:p>
        </p:txBody>
      </p:sp>
      <p:sp>
        <p:nvSpPr>
          <p:cNvPr id="19" name="TextBox 18"/>
          <p:cNvSpPr txBox="1"/>
          <p:nvPr/>
        </p:nvSpPr>
        <p:spPr>
          <a:xfrm>
            <a:off x="2744710" y="4145395"/>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“uADH1”</a:t>
            </a:r>
          </a:p>
        </p:txBody>
      </p:sp>
      <p:sp>
        <p:nvSpPr>
          <p:cNvPr id="20" name="TextBox 19"/>
          <p:cNvSpPr txBox="1"/>
          <p:nvPr/>
        </p:nvSpPr>
        <p:spPr>
          <a:xfrm>
            <a:off x="8480732" y="4143820"/>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“dADH1”</a:t>
            </a:r>
          </a:p>
        </p:txBody>
      </p:sp>
      <p:sp>
        <p:nvSpPr>
          <p:cNvPr id="22" name="Left Brace 21"/>
          <p:cNvSpPr/>
          <p:nvPr/>
        </p:nvSpPr>
        <p:spPr>
          <a:xfrm rot="16200000">
            <a:off x="6509769" y="2892159"/>
            <a:ext cx="318837" cy="4290694"/>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23" name="TextBox 22"/>
          <p:cNvSpPr txBox="1"/>
          <p:nvPr/>
        </p:nvSpPr>
        <p:spPr>
          <a:xfrm>
            <a:off x="8045575" y="4769952"/>
            <a:ext cx="716935" cy="300082"/>
          </a:xfrm>
          <a:prstGeom prst="rect">
            <a:avLst/>
          </a:prstGeom>
          <a:noFill/>
        </p:spPr>
        <p:txBody>
          <a:bodyPr wrap="square" rtlCol="0">
            <a:spAutoFit/>
          </a:bodyPr>
          <a:lstStyle/>
          <a:p>
            <a:pPr defTabSz="685800"/>
            <a:r>
              <a:rPr lang="en-US" sz="1350" b="1" dirty="0">
                <a:solidFill>
                  <a:prstClr val="black"/>
                </a:solidFill>
                <a:latin typeface="Calibri" panose="020F0502020204030204"/>
              </a:rPr>
              <a:t>~200bp</a:t>
            </a:r>
          </a:p>
        </p:txBody>
      </p:sp>
      <p:sp>
        <p:nvSpPr>
          <p:cNvPr id="24" name="TextBox 23"/>
          <p:cNvSpPr txBox="1"/>
          <p:nvPr/>
        </p:nvSpPr>
        <p:spPr>
          <a:xfrm>
            <a:off x="6028675" y="5320295"/>
            <a:ext cx="1824688"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“mADH1”</a:t>
            </a:r>
          </a:p>
        </p:txBody>
      </p:sp>
      <p:sp>
        <p:nvSpPr>
          <p:cNvPr id="25" name="TextBox 24"/>
          <p:cNvSpPr txBox="1"/>
          <p:nvPr/>
        </p:nvSpPr>
        <p:spPr>
          <a:xfrm>
            <a:off x="5388164" y="1563073"/>
            <a:ext cx="1281023" cy="438582"/>
          </a:xfrm>
          <a:prstGeom prst="rect">
            <a:avLst/>
          </a:prstGeom>
          <a:noFill/>
        </p:spPr>
        <p:txBody>
          <a:bodyPr wrap="square" rtlCol="0">
            <a:spAutoFit/>
          </a:bodyPr>
          <a:lstStyle/>
          <a:p>
            <a:pPr defTabSz="685800"/>
            <a:r>
              <a:rPr lang="en-US" sz="2250" dirty="0">
                <a:solidFill>
                  <a:prstClr val="black"/>
                </a:solidFill>
                <a:latin typeface="Calibri" panose="020F0502020204030204"/>
              </a:rPr>
              <a:t>“gADH1”</a:t>
            </a:r>
          </a:p>
        </p:txBody>
      </p:sp>
    </p:spTree>
    <p:extLst>
      <p:ext uri="{BB962C8B-B14F-4D97-AF65-F5344CB8AC3E}">
        <p14:creationId xmlns:p14="http://schemas.microsoft.com/office/powerpoint/2010/main" val="35836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p:bldP spid="9" grpId="0" animBg="1"/>
      <p:bldP spid="10" grpId="0"/>
      <p:bldP spid="11" grpId="0"/>
      <p:bldP spid="12" grpId="0"/>
      <p:bldP spid="13" grpId="0" animBg="1"/>
      <p:bldP spid="14" grpId="0"/>
      <p:bldP spid="15" grpId="0" animBg="1"/>
      <p:bldP spid="16" grpId="0"/>
      <p:bldP spid="17" grpId="0" animBg="1"/>
      <p:bldP spid="18" grpId="0"/>
      <p:bldP spid="19" grpId="0"/>
      <p:bldP spid="20" grpId="0"/>
      <p:bldP spid="22" grpId="0" animBg="1"/>
      <p:bldP spid="23" grpId="0"/>
      <p:bldP spid="24" grpId="0"/>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GSL is oriented around genes</a:t>
            </a:r>
          </a:p>
        </p:txBody>
      </p:sp>
      <p:grpSp>
        <p:nvGrpSpPr>
          <p:cNvPr id="25" name="Group 24"/>
          <p:cNvGrpSpPr/>
          <p:nvPr/>
        </p:nvGrpSpPr>
        <p:grpSpPr>
          <a:xfrm>
            <a:off x="2365080" y="2173344"/>
            <a:ext cx="2367948" cy="561159"/>
            <a:chOff x="1259461" y="2719607"/>
            <a:chExt cx="10069897" cy="3066626"/>
          </a:xfrm>
        </p:grpSpPr>
        <p:sp>
          <p:nvSpPr>
            <p:cNvPr id="6" name="Left Brace 5"/>
            <p:cNvSpPr/>
            <p:nvPr/>
          </p:nvSpPr>
          <p:spPr>
            <a:xfrm rot="5400000">
              <a:off x="6110609" y="562777"/>
              <a:ext cx="425116" cy="4744531"/>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 name="Rectangle 6"/>
            <p:cNvSpPr/>
            <p:nvPr/>
          </p:nvSpPr>
          <p:spPr>
            <a:xfrm>
              <a:off x="3950902" y="3616467"/>
              <a:ext cx="4744529" cy="3693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9" name="Left Brace 8"/>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3" name="Left Brace 12"/>
            <p:cNvSpPr/>
            <p:nvPr/>
          </p:nvSpPr>
          <p:spPr>
            <a:xfrm rot="5400000">
              <a:off x="9876033" y="1691398"/>
              <a:ext cx="425116" cy="2481534"/>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5" name="Left Brace 14"/>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17" name="Left Brace 16"/>
            <p:cNvSpPr/>
            <p:nvPr/>
          </p:nvSpPr>
          <p:spPr>
            <a:xfrm rot="16200000">
              <a:off x="9876033" y="2658344"/>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22" name="Left Brace 21"/>
            <p:cNvSpPr/>
            <p:nvPr/>
          </p:nvSpPr>
          <p:spPr>
            <a:xfrm rot="16200000">
              <a:off x="6647690" y="2713212"/>
              <a:ext cx="425116" cy="5720925"/>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cxnSp>
        <p:nvCxnSpPr>
          <p:cNvPr id="21" name="Straight Connector 20"/>
          <p:cNvCxnSpPr/>
          <p:nvPr/>
        </p:nvCxnSpPr>
        <p:spPr>
          <a:xfrm>
            <a:off x="2128120" y="2281004"/>
            <a:ext cx="8147768" cy="129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555630" y="2174007"/>
            <a:ext cx="1980803" cy="560494"/>
            <a:chOff x="1259461" y="2719609"/>
            <a:chExt cx="8423521" cy="3062998"/>
          </a:xfrm>
        </p:grpSpPr>
        <p:sp>
          <p:nvSpPr>
            <p:cNvPr id="27" name="Left Brace 26"/>
            <p:cNvSpPr/>
            <p:nvPr/>
          </p:nvSpPr>
          <p:spPr>
            <a:xfrm rot="5400000">
              <a:off x="5265707" y="1407678"/>
              <a:ext cx="418611" cy="3048229"/>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28" name="Rectangle 27"/>
            <p:cNvSpPr/>
            <p:nvPr/>
          </p:nvSpPr>
          <p:spPr>
            <a:xfrm>
              <a:off x="3950906" y="3616468"/>
              <a:ext cx="3048222" cy="3657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29" name="Left Brace 28"/>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30" name="Left Brace 29"/>
            <p:cNvSpPr/>
            <p:nvPr/>
          </p:nvSpPr>
          <p:spPr>
            <a:xfrm rot="5400000">
              <a:off x="8229659" y="1691403"/>
              <a:ext cx="425117" cy="2481529"/>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31" name="Left Brace 30"/>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32" name="Left Brace 31"/>
            <p:cNvSpPr/>
            <p:nvPr/>
          </p:nvSpPr>
          <p:spPr>
            <a:xfrm rot="16200000">
              <a:off x="8229657" y="2658342"/>
              <a:ext cx="425117" cy="2481529"/>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33" name="Left Brace 32"/>
            <p:cNvSpPr/>
            <p:nvPr/>
          </p:nvSpPr>
          <p:spPr>
            <a:xfrm rot="16200000">
              <a:off x="5653262" y="3707640"/>
              <a:ext cx="421488" cy="3728446"/>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grpSp>
        <p:nvGrpSpPr>
          <p:cNvPr id="42" name="Group 41"/>
          <p:cNvGrpSpPr/>
          <p:nvPr/>
        </p:nvGrpSpPr>
        <p:grpSpPr>
          <a:xfrm>
            <a:off x="8214035" y="2173343"/>
            <a:ext cx="1980803" cy="560494"/>
            <a:chOff x="1259461" y="2719609"/>
            <a:chExt cx="8423521" cy="3062998"/>
          </a:xfrm>
        </p:grpSpPr>
        <p:sp>
          <p:nvSpPr>
            <p:cNvPr id="43" name="Left Brace 42"/>
            <p:cNvSpPr/>
            <p:nvPr/>
          </p:nvSpPr>
          <p:spPr>
            <a:xfrm rot="5400000">
              <a:off x="5265707" y="1407678"/>
              <a:ext cx="418611" cy="3048229"/>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4" name="Rectangle 43"/>
            <p:cNvSpPr/>
            <p:nvPr/>
          </p:nvSpPr>
          <p:spPr>
            <a:xfrm>
              <a:off x="3950906" y="3616468"/>
              <a:ext cx="3048222" cy="3657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45" name="Left Brace 44"/>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6" name="Left Brace 45"/>
            <p:cNvSpPr/>
            <p:nvPr/>
          </p:nvSpPr>
          <p:spPr>
            <a:xfrm rot="5400000">
              <a:off x="8229659" y="1691403"/>
              <a:ext cx="425117" cy="2481529"/>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7" name="Left Brace 46"/>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8" name="Left Brace 47"/>
            <p:cNvSpPr/>
            <p:nvPr/>
          </p:nvSpPr>
          <p:spPr>
            <a:xfrm rot="16200000">
              <a:off x="8229657" y="2658342"/>
              <a:ext cx="425117" cy="2481529"/>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49" name="Left Brace 48"/>
            <p:cNvSpPr/>
            <p:nvPr/>
          </p:nvSpPr>
          <p:spPr>
            <a:xfrm rot="16200000">
              <a:off x="5653262" y="3707640"/>
              <a:ext cx="421488" cy="3728446"/>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cxnSp>
        <p:nvCxnSpPr>
          <p:cNvPr id="50" name="Straight Connector 49"/>
          <p:cNvCxnSpPr/>
          <p:nvPr/>
        </p:nvCxnSpPr>
        <p:spPr>
          <a:xfrm flipV="1">
            <a:off x="2696393" y="3814825"/>
            <a:ext cx="6508934" cy="2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3932438" y="3707371"/>
            <a:ext cx="2367948" cy="561159"/>
            <a:chOff x="1259461" y="2719607"/>
            <a:chExt cx="10069897" cy="3066626"/>
          </a:xfrm>
        </p:grpSpPr>
        <p:sp>
          <p:nvSpPr>
            <p:cNvPr id="53" name="Left Brace 52"/>
            <p:cNvSpPr/>
            <p:nvPr/>
          </p:nvSpPr>
          <p:spPr>
            <a:xfrm rot="5400000">
              <a:off x="6110609" y="562777"/>
              <a:ext cx="425116" cy="4744531"/>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4" name="Rectangle 53"/>
            <p:cNvSpPr/>
            <p:nvPr/>
          </p:nvSpPr>
          <p:spPr>
            <a:xfrm>
              <a:off x="3950902" y="3616467"/>
              <a:ext cx="4744529" cy="3693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55" name="Left Brace 54"/>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6" name="Left Brace 55"/>
            <p:cNvSpPr/>
            <p:nvPr/>
          </p:nvSpPr>
          <p:spPr>
            <a:xfrm rot="5400000">
              <a:off x="9876033" y="1691398"/>
              <a:ext cx="425116" cy="2481534"/>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7" name="Left Brace 56"/>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8" name="Left Brace 57"/>
            <p:cNvSpPr/>
            <p:nvPr/>
          </p:nvSpPr>
          <p:spPr>
            <a:xfrm rot="16200000">
              <a:off x="9876033" y="2658344"/>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59" name="Left Brace 58"/>
            <p:cNvSpPr/>
            <p:nvPr/>
          </p:nvSpPr>
          <p:spPr>
            <a:xfrm rot="16200000">
              <a:off x="6647690" y="2713212"/>
              <a:ext cx="425116" cy="5720925"/>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grpSp>
        <p:nvGrpSpPr>
          <p:cNvPr id="62" name="Group 61"/>
          <p:cNvGrpSpPr/>
          <p:nvPr/>
        </p:nvGrpSpPr>
        <p:grpSpPr>
          <a:xfrm>
            <a:off x="6952898" y="3696452"/>
            <a:ext cx="1980803" cy="560494"/>
            <a:chOff x="1259461" y="2719609"/>
            <a:chExt cx="8423521" cy="3062998"/>
          </a:xfrm>
        </p:grpSpPr>
        <p:sp>
          <p:nvSpPr>
            <p:cNvPr id="63" name="Left Brace 62"/>
            <p:cNvSpPr/>
            <p:nvPr/>
          </p:nvSpPr>
          <p:spPr>
            <a:xfrm rot="5400000">
              <a:off x="5265707" y="1407678"/>
              <a:ext cx="418611" cy="3048229"/>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4" name="Rectangle 63"/>
            <p:cNvSpPr/>
            <p:nvPr/>
          </p:nvSpPr>
          <p:spPr>
            <a:xfrm>
              <a:off x="3950906" y="3616468"/>
              <a:ext cx="3048222" cy="3657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65" name="Left Brace 64"/>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6" name="Left Brace 65"/>
            <p:cNvSpPr/>
            <p:nvPr/>
          </p:nvSpPr>
          <p:spPr>
            <a:xfrm rot="5400000">
              <a:off x="8229659" y="1691403"/>
              <a:ext cx="425117" cy="2481529"/>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7" name="Left Brace 66"/>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8" name="Left Brace 67"/>
            <p:cNvSpPr/>
            <p:nvPr/>
          </p:nvSpPr>
          <p:spPr>
            <a:xfrm rot="16200000">
              <a:off x="8229657" y="2658342"/>
              <a:ext cx="425117" cy="2481529"/>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69" name="Left Brace 68"/>
            <p:cNvSpPr/>
            <p:nvPr/>
          </p:nvSpPr>
          <p:spPr>
            <a:xfrm rot="16200000">
              <a:off x="5653262" y="3707640"/>
              <a:ext cx="421488" cy="3728446"/>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cxnSp>
        <p:nvCxnSpPr>
          <p:cNvPr id="70" name="Straight Connector 69"/>
          <p:cNvCxnSpPr/>
          <p:nvPr/>
        </p:nvCxnSpPr>
        <p:spPr>
          <a:xfrm>
            <a:off x="2060833" y="5091988"/>
            <a:ext cx="8147768" cy="1294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2373951" y="4980660"/>
            <a:ext cx="1980803" cy="560494"/>
            <a:chOff x="1259461" y="2719609"/>
            <a:chExt cx="8423521" cy="3062998"/>
          </a:xfrm>
        </p:grpSpPr>
        <p:sp>
          <p:nvSpPr>
            <p:cNvPr id="72" name="Left Brace 71"/>
            <p:cNvSpPr/>
            <p:nvPr/>
          </p:nvSpPr>
          <p:spPr>
            <a:xfrm rot="5400000">
              <a:off x="5265707" y="1407678"/>
              <a:ext cx="418611" cy="3048229"/>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3" name="Rectangle 72"/>
            <p:cNvSpPr/>
            <p:nvPr/>
          </p:nvSpPr>
          <p:spPr>
            <a:xfrm>
              <a:off x="3950906" y="3616468"/>
              <a:ext cx="3048222" cy="3657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74" name="Left Brace 73"/>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5" name="Left Brace 74"/>
            <p:cNvSpPr/>
            <p:nvPr/>
          </p:nvSpPr>
          <p:spPr>
            <a:xfrm rot="5400000">
              <a:off x="8229659" y="1691403"/>
              <a:ext cx="425117" cy="2481529"/>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6" name="Left Brace 75"/>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7" name="Left Brace 76"/>
            <p:cNvSpPr/>
            <p:nvPr/>
          </p:nvSpPr>
          <p:spPr>
            <a:xfrm rot="16200000">
              <a:off x="8229657" y="2658342"/>
              <a:ext cx="425117" cy="2481529"/>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78" name="Left Brace 77"/>
            <p:cNvSpPr/>
            <p:nvPr/>
          </p:nvSpPr>
          <p:spPr>
            <a:xfrm rot="16200000">
              <a:off x="5653262" y="3707640"/>
              <a:ext cx="421488" cy="3728446"/>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grpSp>
        <p:nvGrpSpPr>
          <p:cNvPr id="79" name="Group 78"/>
          <p:cNvGrpSpPr/>
          <p:nvPr/>
        </p:nvGrpSpPr>
        <p:grpSpPr>
          <a:xfrm>
            <a:off x="7556606" y="4980660"/>
            <a:ext cx="2367948" cy="561159"/>
            <a:chOff x="1259461" y="2719607"/>
            <a:chExt cx="10069897" cy="3066626"/>
          </a:xfrm>
        </p:grpSpPr>
        <p:sp>
          <p:nvSpPr>
            <p:cNvPr id="80" name="Left Brace 79"/>
            <p:cNvSpPr/>
            <p:nvPr/>
          </p:nvSpPr>
          <p:spPr>
            <a:xfrm rot="5400000">
              <a:off x="6110609" y="562777"/>
              <a:ext cx="425116" cy="4744531"/>
            </a:xfrm>
            <a:prstGeom prst="leftBrace">
              <a:avLst>
                <a:gd name="adj1" fmla="val 60000"/>
                <a:gd name="adj2" fmla="val 48809"/>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1" name="Rectangle 80"/>
            <p:cNvSpPr/>
            <p:nvPr/>
          </p:nvSpPr>
          <p:spPr>
            <a:xfrm>
              <a:off x="3950902" y="3616467"/>
              <a:ext cx="4744529" cy="3693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endParaRPr lang="en-US" dirty="0">
                <a:solidFill>
                  <a:prstClr val="white"/>
                </a:solidFill>
                <a:latin typeface="Calibri" panose="020F0502020204030204"/>
              </a:endParaRPr>
            </a:p>
          </p:txBody>
        </p:sp>
        <p:sp>
          <p:nvSpPr>
            <p:cNvPr id="82" name="Left Brace 81"/>
            <p:cNvSpPr/>
            <p:nvPr/>
          </p:nvSpPr>
          <p:spPr>
            <a:xfrm rot="5400000">
              <a:off x="2287670" y="1694275"/>
              <a:ext cx="425116" cy="2481534"/>
            </a:xfrm>
            <a:prstGeom prst="leftBrace">
              <a:avLst>
                <a:gd name="adj1" fmla="val 60000"/>
                <a:gd name="adj2" fmla="val 48809"/>
              </a:avLst>
            </a:prstGeom>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3" name="Left Brace 82"/>
            <p:cNvSpPr/>
            <p:nvPr/>
          </p:nvSpPr>
          <p:spPr>
            <a:xfrm rot="5400000">
              <a:off x="9876033" y="1691398"/>
              <a:ext cx="425116" cy="2481534"/>
            </a:xfrm>
            <a:prstGeom prst="leftBrace">
              <a:avLst>
                <a:gd name="adj1" fmla="val 60000"/>
                <a:gd name="adj2" fmla="val 4880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4" name="Left Brace 83"/>
            <p:cNvSpPr/>
            <p:nvPr/>
          </p:nvSpPr>
          <p:spPr>
            <a:xfrm rot="16200000">
              <a:off x="2287670" y="2663868"/>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5" name="Left Brace 84"/>
            <p:cNvSpPr/>
            <p:nvPr/>
          </p:nvSpPr>
          <p:spPr>
            <a:xfrm rot="16200000">
              <a:off x="9876033" y="2658344"/>
              <a:ext cx="425116" cy="2481534"/>
            </a:xfrm>
            <a:prstGeom prst="leftBrace">
              <a:avLst>
                <a:gd name="adj1" fmla="val 60000"/>
                <a:gd name="adj2" fmla="val 4880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sp>
          <p:nvSpPr>
            <p:cNvPr id="86" name="Left Brace 85"/>
            <p:cNvSpPr/>
            <p:nvPr/>
          </p:nvSpPr>
          <p:spPr>
            <a:xfrm rot="16200000">
              <a:off x="6647690" y="2713212"/>
              <a:ext cx="425116" cy="5720925"/>
            </a:xfrm>
            <a:prstGeom prst="leftBrace">
              <a:avLst>
                <a:gd name="adj1" fmla="val 60000"/>
                <a:gd name="adj2" fmla="val 48809"/>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p:grpSp>
      <p:sp>
        <p:nvSpPr>
          <p:cNvPr id="87" name="TextBox 86"/>
          <p:cNvSpPr txBox="1"/>
          <p:nvPr/>
        </p:nvSpPr>
        <p:spPr>
          <a:xfrm>
            <a:off x="1512310" y="2104909"/>
            <a:ext cx="615810" cy="346249"/>
          </a:xfrm>
          <a:prstGeom prst="rect">
            <a:avLst/>
          </a:prstGeom>
          <a:noFill/>
        </p:spPr>
        <p:txBody>
          <a:bodyPr wrap="square" rtlCol="0">
            <a:spAutoFit/>
          </a:bodyPr>
          <a:lstStyle/>
          <a:p>
            <a:pPr defTabSz="685800"/>
            <a:r>
              <a:rPr lang="en-US" sz="1650" b="1" dirty="0">
                <a:solidFill>
                  <a:prstClr val="black"/>
                </a:solidFill>
                <a:latin typeface="Calibri" panose="020F0502020204030204"/>
              </a:rPr>
              <a:t>Chr1</a:t>
            </a:r>
          </a:p>
        </p:txBody>
      </p:sp>
      <p:sp>
        <p:nvSpPr>
          <p:cNvPr id="88" name="TextBox 87"/>
          <p:cNvSpPr txBox="1"/>
          <p:nvPr/>
        </p:nvSpPr>
        <p:spPr>
          <a:xfrm>
            <a:off x="2111164" y="3651961"/>
            <a:ext cx="615810" cy="346249"/>
          </a:xfrm>
          <a:prstGeom prst="rect">
            <a:avLst/>
          </a:prstGeom>
          <a:noFill/>
        </p:spPr>
        <p:txBody>
          <a:bodyPr wrap="square" rtlCol="0">
            <a:spAutoFit/>
          </a:bodyPr>
          <a:lstStyle/>
          <a:p>
            <a:pPr defTabSz="685800"/>
            <a:r>
              <a:rPr lang="en-US" sz="1650" b="1" dirty="0">
                <a:solidFill>
                  <a:prstClr val="black"/>
                </a:solidFill>
                <a:latin typeface="Calibri" panose="020F0502020204030204"/>
              </a:rPr>
              <a:t>Chr2</a:t>
            </a:r>
          </a:p>
        </p:txBody>
      </p:sp>
      <p:sp>
        <p:nvSpPr>
          <p:cNvPr id="89" name="TextBox 88"/>
          <p:cNvSpPr txBox="1"/>
          <p:nvPr/>
        </p:nvSpPr>
        <p:spPr>
          <a:xfrm>
            <a:off x="1498064" y="4912226"/>
            <a:ext cx="615810" cy="346249"/>
          </a:xfrm>
          <a:prstGeom prst="rect">
            <a:avLst/>
          </a:prstGeom>
          <a:noFill/>
        </p:spPr>
        <p:txBody>
          <a:bodyPr wrap="square" rtlCol="0">
            <a:spAutoFit/>
          </a:bodyPr>
          <a:lstStyle/>
          <a:p>
            <a:pPr defTabSz="685800"/>
            <a:r>
              <a:rPr lang="en-US" sz="1650" b="1" dirty="0">
                <a:solidFill>
                  <a:prstClr val="black"/>
                </a:solidFill>
                <a:latin typeface="Calibri" panose="020F0502020204030204"/>
              </a:rPr>
              <a:t>Chr3</a:t>
            </a:r>
          </a:p>
        </p:txBody>
      </p:sp>
    </p:spTree>
    <p:extLst>
      <p:ext uri="{BB962C8B-B14F-4D97-AF65-F5344CB8AC3E}">
        <p14:creationId xmlns:p14="http://schemas.microsoft.com/office/powerpoint/2010/main" val="2387899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1906588" y="228601"/>
            <a:ext cx="8380412" cy="695325"/>
          </a:xfrm>
        </p:spPr>
        <p:txBody>
          <a:bodyPr>
            <a:normAutofit/>
          </a:bodyPr>
          <a:lstStyle/>
          <a:p>
            <a:r>
              <a:rPr lang="en-US" sz="4400"/>
              <a:t>Code from Interview Candidate</a:t>
            </a:r>
          </a:p>
        </p:txBody>
      </p:sp>
      <p:pic>
        <p:nvPicPr>
          <p:cNvPr id="447493" name="Picture 5"/>
          <p:cNvPicPr>
            <a:picLocks noChangeAspect="1" noChangeArrowheads="1"/>
          </p:cNvPicPr>
          <p:nvPr/>
        </p:nvPicPr>
        <p:blipFill>
          <a:blip r:embed="rId3" cstate="print"/>
          <a:srcRect/>
          <a:stretch>
            <a:fillRect/>
          </a:stretch>
        </p:blipFill>
        <p:spPr bwMode="auto">
          <a:xfrm>
            <a:off x="3048001" y="1371600"/>
            <a:ext cx="6044099" cy="4648200"/>
          </a:xfrm>
          <a:prstGeom prst="rect">
            <a:avLst/>
          </a:prstGeom>
          <a:noFill/>
          <a:ln w="9525" algn="ctr">
            <a:noFill/>
            <a:miter lim="800000"/>
            <a:headEnd/>
            <a:tailEnd/>
          </a:ln>
          <a:effectLst/>
        </p:spPr>
      </p:pic>
      <p:sp>
        <p:nvSpPr>
          <p:cNvPr id="5" name="Rectangle 4"/>
          <p:cNvSpPr/>
          <p:nvPr/>
        </p:nvSpPr>
        <p:spPr>
          <a:xfrm>
            <a:off x="3352800" y="1828800"/>
            <a:ext cx="2590800" cy="228600"/>
          </a:xfrm>
          <a:prstGeom prst="rect">
            <a:avLst/>
          </a:prstGeom>
          <a:solidFill>
            <a:srgbClr val="3891A7">
              <a:alpha val="2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52800" y="2590800"/>
            <a:ext cx="2590800" cy="228600"/>
          </a:xfrm>
          <a:prstGeom prst="rect">
            <a:avLst/>
          </a:prstGeom>
          <a:solidFill>
            <a:srgbClr val="3891A7">
              <a:alpha val="2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343400" y="3810000"/>
            <a:ext cx="4495800" cy="228600"/>
          </a:xfrm>
          <a:prstGeom prst="rect">
            <a:avLst/>
          </a:prstGeom>
          <a:solidFill>
            <a:srgbClr val="3891A7">
              <a:alpha val="2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95601" y="858129"/>
            <a:ext cx="5209568" cy="369332"/>
          </a:xfrm>
          <a:prstGeom prst="rect">
            <a:avLst/>
          </a:prstGeom>
          <a:noFill/>
        </p:spPr>
        <p:txBody>
          <a:bodyPr wrap="none" rtlCol="0">
            <a:spAutoFit/>
          </a:bodyPr>
          <a:lstStyle/>
          <a:p>
            <a:r>
              <a:rPr lang="en-US" dirty="0"/>
              <a:t>Type safety can be costly and it doesn’t always help….</a:t>
            </a:r>
          </a:p>
        </p:txBody>
      </p:sp>
    </p:spTree>
    <p:extLst>
      <p:ext uri="{BB962C8B-B14F-4D97-AF65-F5344CB8AC3E}">
        <p14:creationId xmlns:p14="http://schemas.microsoft.com/office/powerpoint/2010/main" val="281340307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A781E-92DC-4E12-B5BB-4E9E994E4ABD}"/>
              </a:ext>
            </a:extLst>
          </p:cNvPr>
          <p:cNvSpPr>
            <a:spLocks noGrp="1"/>
          </p:cNvSpPr>
          <p:nvPr>
            <p:ph type="title"/>
          </p:nvPr>
        </p:nvSpPr>
        <p:spPr/>
        <p:txBody>
          <a:bodyPr/>
          <a:lstStyle/>
          <a:p>
            <a:r>
              <a:rPr lang="en-US" dirty="0"/>
              <a:t>Why a compiler for DNA?</a:t>
            </a:r>
          </a:p>
        </p:txBody>
      </p:sp>
    </p:spTree>
    <p:extLst>
      <p:ext uri="{BB962C8B-B14F-4D97-AF65-F5344CB8AC3E}">
        <p14:creationId xmlns:p14="http://schemas.microsoft.com/office/powerpoint/2010/main" val="3880559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193" y="144379"/>
            <a:ext cx="10515600" cy="740193"/>
          </a:xfrm>
        </p:spPr>
        <p:txBody>
          <a:bodyPr/>
          <a:lstStyle/>
          <a:p>
            <a:r>
              <a:rPr lang="en-US" dirty="0"/>
              <a:t>DNA appealing like a binary language</a:t>
            </a:r>
          </a:p>
        </p:txBody>
      </p:sp>
      <p:pic>
        <p:nvPicPr>
          <p:cNvPr id="7" name="Content Placeholder 6"/>
          <p:cNvPicPr>
            <a:picLocks noGrp="1" noChangeAspect="1"/>
          </p:cNvPicPr>
          <p:nvPr>
            <p:ph sz="half" idx="1"/>
          </p:nvPr>
        </p:nvPicPr>
        <p:blipFill>
          <a:blip r:embed="rId2"/>
          <a:stretch>
            <a:fillRect/>
          </a:stretch>
        </p:blipFill>
        <p:spPr>
          <a:xfrm>
            <a:off x="290754" y="1096963"/>
            <a:ext cx="5374239" cy="9077980"/>
          </a:xfrm>
          <a:prstGeom prst="rect">
            <a:avLst/>
          </a:prstGeom>
        </p:spPr>
      </p:pic>
      <p:pic>
        <p:nvPicPr>
          <p:cNvPr id="8" name="Content Placeholder 7"/>
          <p:cNvPicPr>
            <a:picLocks noGrp="1" noChangeAspect="1"/>
          </p:cNvPicPr>
          <p:nvPr>
            <p:ph sz="half" idx="2"/>
          </p:nvPr>
        </p:nvPicPr>
        <p:blipFill>
          <a:blip r:embed="rId3"/>
          <a:stretch>
            <a:fillRect/>
          </a:stretch>
        </p:blipFill>
        <p:spPr>
          <a:xfrm>
            <a:off x="5809711" y="1096962"/>
            <a:ext cx="6340621" cy="5418137"/>
          </a:xfrm>
          <a:prstGeom prst="rect">
            <a:avLst/>
          </a:prstGeom>
        </p:spPr>
      </p:pic>
    </p:spTree>
    <p:extLst>
      <p:ext uri="{BB962C8B-B14F-4D97-AF65-F5344CB8AC3E}">
        <p14:creationId xmlns:p14="http://schemas.microsoft.com/office/powerpoint/2010/main" val="256125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135" y="-51712"/>
            <a:ext cx="10515600" cy="1325563"/>
          </a:xfrm>
        </p:spPr>
        <p:txBody>
          <a:bodyPr/>
          <a:lstStyle/>
          <a:p>
            <a:r>
              <a:rPr lang="en-US" dirty="0"/>
              <a:t>The Application Stack</a:t>
            </a:r>
          </a:p>
        </p:txBody>
      </p:sp>
      <p:sp>
        <p:nvSpPr>
          <p:cNvPr id="3" name="Rounded Rectangle 2"/>
          <p:cNvSpPr/>
          <p:nvPr/>
        </p:nvSpPr>
        <p:spPr>
          <a:xfrm>
            <a:off x="1817336" y="1982585"/>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9" name="Rounded Rectangle 8"/>
          <p:cNvSpPr/>
          <p:nvPr/>
        </p:nvSpPr>
        <p:spPr>
          <a:xfrm>
            <a:off x="6251771" y="1998732"/>
            <a:ext cx="3070254" cy="461284"/>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0" name="Rounded Rectangle 9"/>
          <p:cNvSpPr/>
          <p:nvPr/>
        </p:nvSpPr>
        <p:spPr>
          <a:xfrm>
            <a:off x="6251771" y="4493114"/>
            <a:ext cx="3070254" cy="461284"/>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Fermentor</a:t>
            </a:r>
          </a:p>
        </p:txBody>
      </p:sp>
      <p:sp>
        <p:nvSpPr>
          <p:cNvPr id="11" name="Rounded Rectangle 10"/>
          <p:cNvSpPr/>
          <p:nvPr/>
        </p:nvSpPr>
        <p:spPr>
          <a:xfrm>
            <a:off x="6251771" y="3179670"/>
            <a:ext cx="3070254" cy="461284"/>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Micro-organism</a:t>
            </a:r>
          </a:p>
        </p:txBody>
      </p:sp>
      <p:sp>
        <p:nvSpPr>
          <p:cNvPr id="13" name="TextBox 12"/>
          <p:cNvSpPr txBox="1"/>
          <p:nvPr/>
        </p:nvSpPr>
        <p:spPr>
          <a:xfrm>
            <a:off x="1259070" y="1169820"/>
            <a:ext cx="2483821" cy="369332"/>
          </a:xfrm>
          <a:prstGeom prst="rect">
            <a:avLst/>
          </a:prstGeom>
          <a:noFill/>
        </p:spPr>
        <p:txBody>
          <a:bodyPr wrap="none" rtlCol="0">
            <a:spAutoFit/>
          </a:bodyPr>
          <a:lstStyle/>
          <a:p>
            <a:r>
              <a:rPr lang="en-US" dirty="0"/>
              <a:t>e.g. Flinging birds at pigs</a:t>
            </a:r>
          </a:p>
        </p:txBody>
      </p:sp>
      <p:sp>
        <p:nvSpPr>
          <p:cNvPr id="14" name="TextBox 13"/>
          <p:cNvSpPr txBox="1"/>
          <p:nvPr/>
        </p:nvSpPr>
        <p:spPr>
          <a:xfrm>
            <a:off x="6251771" y="1177715"/>
            <a:ext cx="3344057" cy="369332"/>
          </a:xfrm>
          <a:prstGeom prst="rect">
            <a:avLst/>
          </a:prstGeom>
          <a:noFill/>
        </p:spPr>
        <p:txBody>
          <a:bodyPr wrap="none" rtlCol="0">
            <a:spAutoFit/>
          </a:bodyPr>
          <a:lstStyle/>
          <a:p>
            <a:r>
              <a:rPr lang="en-US" dirty="0"/>
              <a:t>e.g. Anti malarial drug production</a:t>
            </a:r>
          </a:p>
        </p:txBody>
      </p:sp>
      <p:pic>
        <p:nvPicPr>
          <p:cNvPr id="18" name="Content Placeholder 7"/>
          <p:cNvPicPr>
            <a:picLocks noChangeAspect="1"/>
          </p:cNvPicPr>
          <p:nvPr/>
        </p:nvPicPr>
        <p:blipFill rotWithShape="1">
          <a:blip r:embed="rId2"/>
          <a:srcRect b="33562"/>
          <a:stretch/>
        </p:blipFill>
        <p:spPr>
          <a:xfrm>
            <a:off x="9759741" y="1676499"/>
            <a:ext cx="2152727" cy="1222157"/>
          </a:xfrm>
          <a:prstGeom prst="rect">
            <a:avLst/>
          </a:prstGeom>
        </p:spPr>
      </p:pic>
      <p:grpSp>
        <p:nvGrpSpPr>
          <p:cNvPr id="17" name="Group 16"/>
          <p:cNvGrpSpPr/>
          <p:nvPr/>
        </p:nvGrpSpPr>
        <p:grpSpPr>
          <a:xfrm>
            <a:off x="75250" y="2443407"/>
            <a:ext cx="4448198" cy="3447128"/>
            <a:chOff x="75250" y="2443407"/>
            <a:chExt cx="4448198" cy="3447128"/>
          </a:xfrm>
        </p:grpSpPr>
        <p:sp>
          <p:nvSpPr>
            <p:cNvPr id="4" name="Rounded Rectangle 3"/>
            <p:cNvSpPr/>
            <p:nvPr/>
          </p:nvSpPr>
          <p:spPr>
            <a:xfrm>
              <a:off x="1817336" y="2572613"/>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5" name="Rounded Rectangle 4"/>
            <p:cNvSpPr/>
            <p:nvPr/>
          </p:nvSpPr>
          <p:spPr>
            <a:xfrm>
              <a:off x="1817336" y="3170042"/>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Operating System</a:t>
              </a:r>
            </a:p>
          </p:txBody>
        </p:sp>
        <p:sp>
          <p:nvSpPr>
            <p:cNvPr id="6" name="Rounded Rectangle 5"/>
            <p:cNvSpPr/>
            <p:nvPr/>
          </p:nvSpPr>
          <p:spPr>
            <a:xfrm>
              <a:off x="1817336" y="3825497"/>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Virtualization</a:t>
              </a:r>
            </a:p>
          </p:txBody>
        </p:sp>
        <p:sp>
          <p:nvSpPr>
            <p:cNvPr id="7" name="Rounded Rectangle 6"/>
            <p:cNvSpPr/>
            <p:nvPr/>
          </p:nvSpPr>
          <p:spPr>
            <a:xfrm>
              <a:off x="1817336" y="4480952"/>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server</a:t>
              </a:r>
            </a:p>
          </p:txBody>
        </p:sp>
        <p:sp>
          <p:nvSpPr>
            <p:cNvPr id="8" name="Rounded Rectangle 7"/>
            <p:cNvSpPr/>
            <p:nvPr/>
          </p:nvSpPr>
          <p:spPr>
            <a:xfrm>
              <a:off x="1817336" y="5136407"/>
              <a:ext cx="2706112" cy="453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a:t>
              </a:r>
            </a:p>
          </p:txBody>
        </p:sp>
        <p:pic>
          <p:nvPicPr>
            <p:cNvPr id="1026" name="Picture 2" descr="http://www.paritynews.com/wp-content/uploads/2013/08/Linux-tu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040" y="3170042"/>
              <a:ext cx="876637" cy="6574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avalink.com/wp-content/uploads/2012/03/42u_server_rack_s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519" y="3943458"/>
              <a:ext cx="457681" cy="10911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se4.mm.bing.net/th?id=OIP.M6975f9873a63c954935444a437bf85caH0&amp;pid=1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50" y="5253590"/>
              <a:ext cx="926465" cy="6369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se1.mm.bing.net/th?&amp;id=OIP.Mb2535a8c9f7bd7bdfadabada271b554co0&amp;w=300&amp;h=237&amp;c=0&amp;pid=1.9&amp;rs=0&amp;p=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75" y="2443407"/>
              <a:ext cx="859903" cy="67932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759739" y="4546404"/>
            <a:ext cx="2152727" cy="1100823"/>
          </a:xfrm>
          <a:prstGeom prst="rect">
            <a:avLst/>
          </a:prstGeom>
          <a:ln>
            <a:solidFill>
              <a:sysClr val="windowText" lastClr="000000"/>
            </a:solidFill>
          </a:ln>
        </p:spPr>
      </p:pic>
      <p:sp>
        <p:nvSpPr>
          <p:cNvPr id="24" name="Rounded Rectangle 23"/>
          <p:cNvSpPr/>
          <p:nvPr/>
        </p:nvSpPr>
        <p:spPr>
          <a:xfrm>
            <a:off x="6238007" y="5158447"/>
            <a:ext cx="3070254" cy="461284"/>
          </a:xfrm>
          <a:prstGeom prst="roundRect">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Manufacturing Facility</a:t>
            </a:r>
          </a:p>
        </p:txBody>
      </p:sp>
      <p:pic>
        <p:nvPicPr>
          <p:cNvPr id="26" name="Pictur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759739" y="3017140"/>
            <a:ext cx="2152727" cy="1453090"/>
          </a:xfrm>
          <a:prstGeom prst="rect">
            <a:avLst/>
          </a:prstGeom>
        </p:spPr>
      </p:pic>
      <p:pic>
        <p:nvPicPr>
          <p:cNvPr id="27" name="Picture 5" descr="File:Artemisinin.sv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59738" y="257964"/>
            <a:ext cx="1266401" cy="11652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0"/>
          <a:stretch>
            <a:fillRect/>
          </a:stretch>
        </p:blipFill>
        <p:spPr>
          <a:xfrm>
            <a:off x="171040" y="1982585"/>
            <a:ext cx="1382715" cy="394563"/>
          </a:xfrm>
          <a:prstGeom prst="rect">
            <a:avLst/>
          </a:prstGeom>
        </p:spPr>
      </p:pic>
      <p:sp>
        <p:nvSpPr>
          <p:cNvPr id="12" name="TextBox 11">
            <a:extLst>
              <a:ext uri="{FF2B5EF4-FFF2-40B4-BE49-F238E27FC236}">
                <a16:creationId xmlns:a16="http://schemas.microsoft.com/office/drawing/2014/main" id="{D3B09EE1-B52D-49C6-9528-0FB4591A039D}"/>
              </a:ext>
            </a:extLst>
          </p:cNvPr>
          <p:cNvSpPr txBox="1"/>
          <p:nvPr/>
        </p:nvSpPr>
        <p:spPr>
          <a:xfrm>
            <a:off x="9546165" y="5796682"/>
            <a:ext cx="2579873" cy="646331"/>
          </a:xfrm>
          <a:prstGeom prst="rect">
            <a:avLst/>
          </a:prstGeom>
          <a:noFill/>
        </p:spPr>
        <p:txBody>
          <a:bodyPr wrap="none" rtlCol="0">
            <a:spAutoFit/>
          </a:bodyPr>
          <a:lstStyle/>
          <a:p>
            <a:r>
              <a:rPr lang="en-US" dirty="0"/>
              <a:t>Amyris production facility</a:t>
            </a:r>
            <a:br>
              <a:rPr lang="en-US" dirty="0"/>
            </a:br>
            <a:r>
              <a:rPr lang="en-US" dirty="0"/>
              <a:t>Brazil</a:t>
            </a:r>
          </a:p>
        </p:txBody>
      </p:sp>
    </p:spTree>
    <p:extLst>
      <p:ext uri="{BB962C8B-B14F-4D97-AF65-F5344CB8AC3E}">
        <p14:creationId xmlns:p14="http://schemas.microsoft.com/office/powerpoint/2010/main" val="351461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24" grpId="0" animBg="1"/>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7404</TotalTime>
  <Words>2516</Words>
  <Application>Microsoft Office PowerPoint</Application>
  <PresentationFormat>Widescreen</PresentationFormat>
  <Paragraphs>526</Paragraphs>
  <Slides>69</Slides>
  <Notes>15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Yu Gothic</vt:lpstr>
      <vt:lpstr>Arial</vt:lpstr>
      <vt:lpstr>Arial Unicode MS</vt:lpstr>
      <vt:lpstr>Calibri</vt:lpstr>
      <vt:lpstr>Calibri Light</vt:lpstr>
      <vt:lpstr>Century Gothic</vt:lpstr>
      <vt:lpstr>Consolas</vt:lpstr>
      <vt:lpstr>Courier New</vt:lpstr>
      <vt:lpstr>futura-pt</vt:lpstr>
      <vt:lpstr>Gill Sans MT</vt:lpstr>
      <vt:lpstr>Tahoma</vt:lpstr>
      <vt:lpstr>Office Theme</vt:lpstr>
      <vt:lpstr>   </vt:lpstr>
      <vt:lpstr>Outline</vt:lpstr>
      <vt:lpstr>Introductions and Acknowledgements</vt:lpstr>
      <vt:lpstr>It takes a village to raise a DNA compiler</vt:lpstr>
      <vt:lpstr>Amyris engineers living factories that produce chemicals from sustainable sources</vt:lpstr>
      <vt:lpstr>DEMETRIX</vt:lpstr>
      <vt:lpstr>Why a compiler for DNA?</vt:lpstr>
      <vt:lpstr>DNA appealing like a binary language</vt:lpstr>
      <vt:lpstr>The Application Stack</vt:lpstr>
      <vt:lpstr>Lessons from Electronics and Tech</vt:lpstr>
      <vt:lpstr>If this is how you were writing your software</vt:lpstr>
      <vt:lpstr>Common in our field to see this</vt:lpstr>
      <vt:lpstr>Genetics sort of has a written notation</vt:lpstr>
      <vt:lpstr>PowerPoint Presentation</vt:lpstr>
      <vt:lpstr>Metabolic / Genetic Engineering 101</vt:lpstr>
      <vt:lpstr>Biochemical reactions  in cell create many molecules from starting material e.g. sugar</vt:lpstr>
      <vt:lpstr>Reactions are carried out by enzymes</vt:lpstr>
      <vt:lpstr>Instructions to build the Enzyme (which is a protein) are encoded in DNA in a gene</vt:lpstr>
      <vt:lpstr>Simple gene architecture (like a subroutine)</vt:lpstr>
      <vt:lpstr>Genes are organized into long strings of DNA called chromosomes</vt:lpstr>
      <vt:lpstr>Metabolic engineering problem ..</vt:lpstr>
      <vt:lpstr>Yeast has a pretty sweet patch process</vt:lpstr>
      <vt:lpstr>So you’re writing a genetic programming domain specific language, why F#?</vt:lpstr>
      <vt:lpstr>Respectable but not most popular</vt:lpstr>
      <vt:lpstr>Programming Language Interview</vt:lpstr>
      <vt:lpstr>“cat”+123 Brings out personality of a language </vt:lpstr>
      <vt:lpstr>My minimal shopping list for a programming language</vt:lpstr>
      <vt:lpstr>Genotype Specification Language Crash Course</vt:lpstr>
      <vt:lpstr>GSL hierarchy</vt:lpstr>
      <vt:lpstr>GSL:  A simple example</vt:lpstr>
      <vt:lpstr>More complex example</vt:lpstr>
      <vt:lpstr>More detail of GSL compiler available in this publication  </vt:lpstr>
      <vt:lpstr>GSL Internals / Code Vignettes</vt:lpstr>
      <vt:lpstr>Gslc block diagram</vt:lpstr>
      <vt:lpstr>Code Vignettes Fsyacc/Fslex parser</vt:lpstr>
      <vt:lpstr>Sample of FSLex (lexer)</vt:lpstr>
      <vt:lpstr>Sample of FSYacc (grammar)</vt:lpstr>
      <vt:lpstr>Representing the parse tree</vt:lpstr>
      <vt:lpstr>Tree build from type parameterized Nodes</vt:lpstr>
      <vt:lpstr>Railroad Oriented Programming</vt:lpstr>
      <vt:lpstr>Railroad Oriented Programming</vt:lpstr>
      <vt:lpstr>Railroad Oriented Programming</vt:lpstr>
      <vt:lpstr>In practice</vt:lpstr>
      <vt:lpstr>Code Vignettes Genetic Algorithms for Reverse Translation</vt:lpstr>
      <vt:lpstr>Central Dogma DNA -&gt; RNA -&gt; Protein -&gt; Reaction</vt:lpstr>
      <vt:lpstr>20 amino acids encoded by 3 DNA letters (codon)</vt:lpstr>
      <vt:lpstr>Yeast Uses the 64 possibilities differentially</vt:lpstr>
      <vt:lpstr>Reverse Translation Problem in a Nutshell</vt:lpstr>
      <vt:lpstr>Generating a DNA sequence from a protein</vt:lpstr>
      <vt:lpstr>Genetic Algorithm</vt:lpstr>
      <vt:lpstr>Crossover and mutation</vt:lpstr>
      <vt:lpstr>Rapid repeat detection</vt:lpstr>
      <vt:lpstr>Rapid repeat detection</vt:lpstr>
      <vt:lpstr>Code Vignettes Melting temperature calculation F# Units of Measure</vt:lpstr>
      <vt:lpstr>A DNA duplex will “melt” at a certain temperature</vt:lpstr>
      <vt:lpstr>GSL Tm calculation using units of measure</vt:lpstr>
      <vt:lpstr>delta H and delta S calculations for nucleotide pairs</vt:lpstr>
      <vt:lpstr>Inter unit conversion</vt:lpstr>
      <vt:lpstr>Conclusions</vt:lpstr>
      <vt:lpstr>Genetic Constructor</vt:lpstr>
      <vt:lpstr>Extra Slides</vt:lpstr>
      <vt:lpstr>PowerPoint Presentation</vt:lpstr>
      <vt:lpstr>Xml Type Provider</vt:lpstr>
      <vt:lpstr>Xml Type Provider: Consuming web services</vt:lpstr>
      <vt:lpstr>Xml Type Provider:  Generating output</vt:lpstr>
      <vt:lpstr>Basic arrangement of parts in GSL</vt:lpstr>
      <vt:lpstr>GSL is oriented around genes and gene parts</vt:lpstr>
      <vt:lpstr>GSL is oriented around genes</vt:lpstr>
      <vt:lpstr>Code from Interview Candidate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thoughts</dc:title>
  <dc:creator>D P</dc:creator>
  <cp:lastModifiedBy>D P</cp:lastModifiedBy>
  <cp:revision>48</cp:revision>
  <dcterms:created xsi:type="dcterms:W3CDTF">2017-09-17T17:59:21Z</dcterms:created>
  <dcterms:modified xsi:type="dcterms:W3CDTF">2017-09-28T14:00:42Z</dcterms:modified>
</cp:coreProperties>
</file>